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webp" ContentType="image/webp"/>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3"/>
  </p:notesMasterIdLst>
  <p:sldIdLst>
    <p:sldId id="283" r:id="rId2"/>
    <p:sldId id="282" r:id="rId3"/>
    <p:sldId id="263" r:id="rId4"/>
    <p:sldId id="269" r:id="rId5"/>
    <p:sldId id="270" r:id="rId6"/>
    <p:sldId id="280" r:id="rId7"/>
    <p:sldId id="278" r:id="rId8"/>
    <p:sldId id="288" r:id="rId9"/>
    <p:sldId id="294" r:id="rId10"/>
    <p:sldId id="295" r:id="rId11"/>
    <p:sldId id="290" r:id="rId12"/>
    <p:sldId id="292" r:id="rId13"/>
    <p:sldId id="289" r:id="rId14"/>
    <p:sldId id="277" r:id="rId15"/>
    <p:sldId id="284" r:id="rId16"/>
    <p:sldId id="287" r:id="rId17"/>
    <p:sldId id="257" r:id="rId18"/>
    <p:sldId id="285" r:id="rId19"/>
    <p:sldId id="267" r:id="rId20"/>
    <p:sldId id="268" r:id="rId21"/>
    <p:sldId id="281"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8A3E"/>
    <a:srgbClr val="00A8A4"/>
    <a:srgbClr val="0000FF"/>
    <a:srgbClr val="DEDEDE"/>
    <a:srgbClr val="00ACA8"/>
    <a:srgbClr val="0066FF"/>
    <a:srgbClr val="00B0AC"/>
    <a:srgbClr val="6666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286" autoAdjust="0"/>
    <p:restoredTop sz="93842" autoAdjust="0"/>
  </p:normalViewPr>
  <p:slideViewPr>
    <p:cSldViewPr snapToGrid="0">
      <p:cViewPr varScale="1">
        <p:scale>
          <a:sx n="63" d="100"/>
          <a:sy n="63" d="100"/>
        </p:scale>
        <p:origin x="676" y="72"/>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DE8D182-BD9C-44B6-887E-104413481D6C}" type="datetimeFigureOut">
              <a:rPr lang="en-IN" smtClean="0"/>
              <a:t>13-12-2021</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A489A97-8905-4445-9918-0670BEF97B72}" type="slidenum">
              <a:rPr lang="en-IN" smtClean="0"/>
              <a:t>‹#›</a:t>
            </a:fld>
            <a:endParaRPr lang="en-IN"/>
          </a:p>
        </p:txBody>
      </p:sp>
    </p:spTree>
    <p:extLst>
      <p:ext uri="{BB962C8B-B14F-4D97-AF65-F5344CB8AC3E}">
        <p14:creationId xmlns:p14="http://schemas.microsoft.com/office/powerpoint/2010/main" val="23916760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A489A97-8905-4445-9918-0670BEF97B72}" type="slidenum">
              <a:rPr lang="en-IN" smtClean="0"/>
              <a:t>17</a:t>
            </a:fld>
            <a:endParaRPr lang="en-IN"/>
          </a:p>
        </p:txBody>
      </p:sp>
    </p:spTree>
    <p:extLst>
      <p:ext uri="{BB962C8B-B14F-4D97-AF65-F5344CB8AC3E}">
        <p14:creationId xmlns:p14="http://schemas.microsoft.com/office/powerpoint/2010/main" val="35295254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0E4224-C7F0-46AD-B327-5BFAC78B60E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7873630E-63EE-4760-B15F-A14B585F184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026889B7-7D60-4A69-A9DE-9CE9D1948078}"/>
              </a:ext>
            </a:extLst>
          </p:cNvPr>
          <p:cNvSpPr>
            <a:spLocks noGrp="1"/>
          </p:cNvSpPr>
          <p:nvPr>
            <p:ph type="dt" sz="half" idx="10"/>
          </p:nvPr>
        </p:nvSpPr>
        <p:spPr/>
        <p:txBody>
          <a:bodyPr/>
          <a:lstStyle/>
          <a:p>
            <a:fld id="{F57107CA-BD9D-4538-8D5B-C59A3FCD1E83}" type="datetimeFigureOut">
              <a:rPr lang="en-IN" smtClean="0"/>
              <a:t>13-12-2021</a:t>
            </a:fld>
            <a:endParaRPr lang="en-IN"/>
          </a:p>
        </p:txBody>
      </p:sp>
      <p:sp>
        <p:nvSpPr>
          <p:cNvPr id="5" name="Footer Placeholder 4">
            <a:extLst>
              <a:ext uri="{FF2B5EF4-FFF2-40B4-BE49-F238E27FC236}">
                <a16:creationId xmlns:a16="http://schemas.microsoft.com/office/drawing/2014/main" id="{83C9F60A-7888-49D0-A80E-10BBD4A75AE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2E1252D-0E6C-4D67-B561-EEBFB45E98A4}"/>
              </a:ext>
            </a:extLst>
          </p:cNvPr>
          <p:cNvSpPr>
            <a:spLocks noGrp="1"/>
          </p:cNvSpPr>
          <p:nvPr>
            <p:ph type="sldNum" sz="quarter" idx="12"/>
          </p:nvPr>
        </p:nvSpPr>
        <p:spPr/>
        <p:txBody>
          <a:bodyPr/>
          <a:lstStyle/>
          <a:p>
            <a:fld id="{AF9811BD-326B-4E4B-A7DC-FD56DF5D81E7}" type="slidenum">
              <a:rPr lang="en-IN" smtClean="0"/>
              <a:t>‹#›</a:t>
            </a:fld>
            <a:endParaRPr lang="en-IN"/>
          </a:p>
        </p:txBody>
      </p:sp>
    </p:spTree>
    <p:extLst>
      <p:ext uri="{BB962C8B-B14F-4D97-AF65-F5344CB8AC3E}">
        <p14:creationId xmlns:p14="http://schemas.microsoft.com/office/powerpoint/2010/main" val="174706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EAD015-FB9E-44E4-AF0A-EA2C6BAA2682}"/>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4BFC9C83-C2BC-4290-AB02-306DFBA9BDC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6ED8848-ED4D-47F1-9541-32F50FD5EEB7}"/>
              </a:ext>
            </a:extLst>
          </p:cNvPr>
          <p:cNvSpPr>
            <a:spLocks noGrp="1"/>
          </p:cNvSpPr>
          <p:nvPr>
            <p:ph type="dt" sz="half" idx="10"/>
          </p:nvPr>
        </p:nvSpPr>
        <p:spPr/>
        <p:txBody>
          <a:bodyPr/>
          <a:lstStyle/>
          <a:p>
            <a:fld id="{F57107CA-BD9D-4538-8D5B-C59A3FCD1E83}" type="datetimeFigureOut">
              <a:rPr lang="en-IN" smtClean="0"/>
              <a:t>13-12-2021</a:t>
            </a:fld>
            <a:endParaRPr lang="en-IN"/>
          </a:p>
        </p:txBody>
      </p:sp>
      <p:sp>
        <p:nvSpPr>
          <p:cNvPr id="5" name="Footer Placeholder 4">
            <a:extLst>
              <a:ext uri="{FF2B5EF4-FFF2-40B4-BE49-F238E27FC236}">
                <a16:creationId xmlns:a16="http://schemas.microsoft.com/office/drawing/2014/main" id="{FE74F635-57D0-4668-A70C-FCF615DE065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3BC7453-E2F9-41B4-AD7B-2C1BF565AED5}"/>
              </a:ext>
            </a:extLst>
          </p:cNvPr>
          <p:cNvSpPr>
            <a:spLocks noGrp="1"/>
          </p:cNvSpPr>
          <p:nvPr>
            <p:ph type="sldNum" sz="quarter" idx="12"/>
          </p:nvPr>
        </p:nvSpPr>
        <p:spPr/>
        <p:txBody>
          <a:bodyPr/>
          <a:lstStyle/>
          <a:p>
            <a:fld id="{AF9811BD-326B-4E4B-A7DC-FD56DF5D81E7}" type="slidenum">
              <a:rPr lang="en-IN" smtClean="0"/>
              <a:t>‹#›</a:t>
            </a:fld>
            <a:endParaRPr lang="en-IN"/>
          </a:p>
        </p:txBody>
      </p:sp>
    </p:spTree>
    <p:extLst>
      <p:ext uri="{BB962C8B-B14F-4D97-AF65-F5344CB8AC3E}">
        <p14:creationId xmlns:p14="http://schemas.microsoft.com/office/powerpoint/2010/main" val="19224884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26A35C7-627F-4F21-B304-4BFE6E4ABB5B}"/>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8B6949F9-B54C-4ACA-8104-AC81DBA841C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64B6DFB-9A02-4CBB-9531-2A7DF17CD4F6}"/>
              </a:ext>
            </a:extLst>
          </p:cNvPr>
          <p:cNvSpPr>
            <a:spLocks noGrp="1"/>
          </p:cNvSpPr>
          <p:nvPr>
            <p:ph type="dt" sz="half" idx="10"/>
          </p:nvPr>
        </p:nvSpPr>
        <p:spPr/>
        <p:txBody>
          <a:bodyPr/>
          <a:lstStyle/>
          <a:p>
            <a:fld id="{F57107CA-BD9D-4538-8D5B-C59A3FCD1E83}" type="datetimeFigureOut">
              <a:rPr lang="en-IN" smtClean="0"/>
              <a:t>13-12-2021</a:t>
            </a:fld>
            <a:endParaRPr lang="en-IN"/>
          </a:p>
        </p:txBody>
      </p:sp>
      <p:sp>
        <p:nvSpPr>
          <p:cNvPr id="5" name="Footer Placeholder 4">
            <a:extLst>
              <a:ext uri="{FF2B5EF4-FFF2-40B4-BE49-F238E27FC236}">
                <a16:creationId xmlns:a16="http://schemas.microsoft.com/office/drawing/2014/main" id="{93E18800-B0F0-43EF-984B-D10D432959B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2B4E192-80B1-4DF9-9AE2-00259C0061F0}"/>
              </a:ext>
            </a:extLst>
          </p:cNvPr>
          <p:cNvSpPr>
            <a:spLocks noGrp="1"/>
          </p:cNvSpPr>
          <p:nvPr>
            <p:ph type="sldNum" sz="quarter" idx="12"/>
          </p:nvPr>
        </p:nvSpPr>
        <p:spPr/>
        <p:txBody>
          <a:bodyPr/>
          <a:lstStyle/>
          <a:p>
            <a:fld id="{AF9811BD-326B-4E4B-A7DC-FD56DF5D81E7}" type="slidenum">
              <a:rPr lang="en-IN" smtClean="0"/>
              <a:t>‹#›</a:t>
            </a:fld>
            <a:endParaRPr lang="en-IN"/>
          </a:p>
        </p:txBody>
      </p:sp>
    </p:spTree>
    <p:extLst>
      <p:ext uri="{BB962C8B-B14F-4D97-AF65-F5344CB8AC3E}">
        <p14:creationId xmlns:p14="http://schemas.microsoft.com/office/powerpoint/2010/main" val="2510858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C57F60-5C81-402B-B41C-4BE251874B5E}"/>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7C50ACD9-8F00-4ACC-AD3A-7C8C91A8641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03E7DBC-2C1D-4621-AF9D-E3FBEB8CFEF6}"/>
              </a:ext>
            </a:extLst>
          </p:cNvPr>
          <p:cNvSpPr>
            <a:spLocks noGrp="1"/>
          </p:cNvSpPr>
          <p:nvPr>
            <p:ph type="dt" sz="half" idx="10"/>
          </p:nvPr>
        </p:nvSpPr>
        <p:spPr/>
        <p:txBody>
          <a:bodyPr/>
          <a:lstStyle/>
          <a:p>
            <a:fld id="{F57107CA-BD9D-4538-8D5B-C59A3FCD1E83}" type="datetimeFigureOut">
              <a:rPr lang="en-IN" smtClean="0"/>
              <a:t>13-12-2021</a:t>
            </a:fld>
            <a:endParaRPr lang="en-IN"/>
          </a:p>
        </p:txBody>
      </p:sp>
      <p:sp>
        <p:nvSpPr>
          <p:cNvPr id="5" name="Footer Placeholder 4">
            <a:extLst>
              <a:ext uri="{FF2B5EF4-FFF2-40B4-BE49-F238E27FC236}">
                <a16:creationId xmlns:a16="http://schemas.microsoft.com/office/drawing/2014/main" id="{63DACB78-B709-4BBD-8B2A-6DA1DDE135E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A7AE418-F01E-440E-9FC7-3BAEF0C8F12A}"/>
              </a:ext>
            </a:extLst>
          </p:cNvPr>
          <p:cNvSpPr>
            <a:spLocks noGrp="1"/>
          </p:cNvSpPr>
          <p:nvPr>
            <p:ph type="sldNum" sz="quarter" idx="12"/>
          </p:nvPr>
        </p:nvSpPr>
        <p:spPr/>
        <p:txBody>
          <a:bodyPr/>
          <a:lstStyle/>
          <a:p>
            <a:fld id="{AF9811BD-326B-4E4B-A7DC-FD56DF5D81E7}" type="slidenum">
              <a:rPr lang="en-IN" smtClean="0"/>
              <a:t>‹#›</a:t>
            </a:fld>
            <a:endParaRPr lang="en-IN"/>
          </a:p>
        </p:txBody>
      </p:sp>
    </p:spTree>
    <p:extLst>
      <p:ext uri="{BB962C8B-B14F-4D97-AF65-F5344CB8AC3E}">
        <p14:creationId xmlns:p14="http://schemas.microsoft.com/office/powerpoint/2010/main" val="37065804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7F231A-3205-4EFA-83E5-53054EF9AAD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862ED9D9-681C-43A8-88B5-B9EE2EC4B70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8E0E3BD-0342-4404-9A62-801820FE6A51}"/>
              </a:ext>
            </a:extLst>
          </p:cNvPr>
          <p:cNvSpPr>
            <a:spLocks noGrp="1"/>
          </p:cNvSpPr>
          <p:nvPr>
            <p:ph type="dt" sz="half" idx="10"/>
          </p:nvPr>
        </p:nvSpPr>
        <p:spPr/>
        <p:txBody>
          <a:bodyPr/>
          <a:lstStyle/>
          <a:p>
            <a:fld id="{F57107CA-BD9D-4538-8D5B-C59A3FCD1E83}" type="datetimeFigureOut">
              <a:rPr lang="en-IN" smtClean="0"/>
              <a:t>13-12-2021</a:t>
            </a:fld>
            <a:endParaRPr lang="en-IN"/>
          </a:p>
        </p:txBody>
      </p:sp>
      <p:sp>
        <p:nvSpPr>
          <p:cNvPr id="5" name="Footer Placeholder 4">
            <a:extLst>
              <a:ext uri="{FF2B5EF4-FFF2-40B4-BE49-F238E27FC236}">
                <a16:creationId xmlns:a16="http://schemas.microsoft.com/office/drawing/2014/main" id="{D94A6619-FA73-44D4-A3D9-0303019EAB6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85EB134-7E5B-412A-92AB-41A6EB70CC11}"/>
              </a:ext>
            </a:extLst>
          </p:cNvPr>
          <p:cNvSpPr>
            <a:spLocks noGrp="1"/>
          </p:cNvSpPr>
          <p:nvPr>
            <p:ph type="sldNum" sz="quarter" idx="12"/>
          </p:nvPr>
        </p:nvSpPr>
        <p:spPr/>
        <p:txBody>
          <a:bodyPr/>
          <a:lstStyle/>
          <a:p>
            <a:fld id="{AF9811BD-326B-4E4B-A7DC-FD56DF5D81E7}" type="slidenum">
              <a:rPr lang="en-IN" smtClean="0"/>
              <a:t>‹#›</a:t>
            </a:fld>
            <a:endParaRPr lang="en-IN"/>
          </a:p>
        </p:txBody>
      </p:sp>
    </p:spTree>
    <p:extLst>
      <p:ext uri="{BB962C8B-B14F-4D97-AF65-F5344CB8AC3E}">
        <p14:creationId xmlns:p14="http://schemas.microsoft.com/office/powerpoint/2010/main" val="30353216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16759D-589C-4780-85B0-9B3BE3BCD3A7}"/>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B2046552-E247-4C5E-9B82-45DAD7A1856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5B58E3B8-3950-4577-AE8D-7FD059EE2FE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45765C78-EDDB-4353-A019-6B4DC7D9FAF3}"/>
              </a:ext>
            </a:extLst>
          </p:cNvPr>
          <p:cNvSpPr>
            <a:spLocks noGrp="1"/>
          </p:cNvSpPr>
          <p:nvPr>
            <p:ph type="dt" sz="half" idx="10"/>
          </p:nvPr>
        </p:nvSpPr>
        <p:spPr/>
        <p:txBody>
          <a:bodyPr/>
          <a:lstStyle/>
          <a:p>
            <a:fld id="{F57107CA-BD9D-4538-8D5B-C59A3FCD1E83}" type="datetimeFigureOut">
              <a:rPr lang="en-IN" smtClean="0"/>
              <a:t>13-12-2021</a:t>
            </a:fld>
            <a:endParaRPr lang="en-IN"/>
          </a:p>
        </p:txBody>
      </p:sp>
      <p:sp>
        <p:nvSpPr>
          <p:cNvPr id="6" name="Footer Placeholder 5">
            <a:extLst>
              <a:ext uri="{FF2B5EF4-FFF2-40B4-BE49-F238E27FC236}">
                <a16:creationId xmlns:a16="http://schemas.microsoft.com/office/drawing/2014/main" id="{E6415408-C176-4F51-8CB7-94FAC5B2105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2319613-D504-4A5C-A6E0-556167434888}"/>
              </a:ext>
            </a:extLst>
          </p:cNvPr>
          <p:cNvSpPr>
            <a:spLocks noGrp="1"/>
          </p:cNvSpPr>
          <p:nvPr>
            <p:ph type="sldNum" sz="quarter" idx="12"/>
          </p:nvPr>
        </p:nvSpPr>
        <p:spPr/>
        <p:txBody>
          <a:bodyPr/>
          <a:lstStyle/>
          <a:p>
            <a:fld id="{AF9811BD-326B-4E4B-A7DC-FD56DF5D81E7}" type="slidenum">
              <a:rPr lang="en-IN" smtClean="0"/>
              <a:t>‹#›</a:t>
            </a:fld>
            <a:endParaRPr lang="en-IN"/>
          </a:p>
        </p:txBody>
      </p:sp>
    </p:spTree>
    <p:extLst>
      <p:ext uri="{BB962C8B-B14F-4D97-AF65-F5344CB8AC3E}">
        <p14:creationId xmlns:p14="http://schemas.microsoft.com/office/powerpoint/2010/main" val="2033621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CEDA96-1616-48D6-8A12-08AC89564802}"/>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F68E45F-33B7-42FE-A0F4-7B9098340E9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8DB6DB3-24A2-46F6-B1BD-4E1419A793A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9D7FA0E6-F9DB-48CA-A73F-D0FC613E7AC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7E24968-5A51-48CE-8820-04A66B033A3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186BF0D-6AFE-49D1-B790-3CD297077786}"/>
              </a:ext>
            </a:extLst>
          </p:cNvPr>
          <p:cNvSpPr>
            <a:spLocks noGrp="1"/>
          </p:cNvSpPr>
          <p:nvPr>
            <p:ph type="dt" sz="half" idx="10"/>
          </p:nvPr>
        </p:nvSpPr>
        <p:spPr/>
        <p:txBody>
          <a:bodyPr/>
          <a:lstStyle/>
          <a:p>
            <a:fld id="{F57107CA-BD9D-4538-8D5B-C59A3FCD1E83}" type="datetimeFigureOut">
              <a:rPr lang="en-IN" smtClean="0"/>
              <a:t>13-12-2021</a:t>
            </a:fld>
            <a:endParaRPr lang="en-IN"/>
          </a:p>
        </p:txBody>
      </p:sp>
      <p:sp>
        <p:nvSpPr>
          <p:cNvPr id="8" name="Footer Placeholder 7">
            <a:extLst>
              <a:ext uri="{FF2B5EF4-FFF2-40B4-BE49-F238E27FC236}">
                <a16:creationId xmlns:a16="http://schemas.microsoft.com/office/drawing/2014/main" id="{66A56780-30AB-400A-ACCB-0598A5700F58}"/>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AFEB5538-C9D9-41DD-A110-946EABB09135}"/>
              </a:ext>
            </a:extLst>
          </p:cNvPr>
          <p:cNvSpPr>
            <a:spLocks noGrp="1"/>
          </p:cNvSpPr>
          <p:nvPr>
            <p:ph type="sldNum" sz="quarter" idx="12"/>
          </p:nvPr>
        </p:nvSpPr>
        <p:spPr/>
        <p:txBody>
          <a:bodyPr/>
          <a:lstStyle/>
          <a:p>
            <a:fld id="{AF9811BD-326B-4E4B-A7DC-FD56DF5D81E7}" type="slidenum">
              <a:rPr lang="en-IN" smtClean="0"/>
              <a:t>‹#›</a:t>
            </a:fld>
            <a:endParaRPr lang="en-IN"/>
          </a:p>
        </p:txBody>
      </p:sp>
    </p:spTree>
    <p:extLst>
      <p:ext uri="{BB962C8B-B14F-4D97-AF65-F5344CB8AC3E}">
        <p14:creationId xmlns:p14="http://schemas.microsoft.com/office/powerpoint/2010/main" val="6073033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D9942E-5863-4F87-89F2-9D719708DF40}"/>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FFAD0EC3-B356-4197-9F38-5F00626687F3}"/>
              </a:ext>
            </a:extLst>
          </p:cNvPr>
          <p:cNvSpPr>
            <a:spLocks noGrp="1"/>
          </p:cNvSpPr>
          <p:nvPr>
            <p:ph type="dt" sz="half" idx="10"/>
          </p:nvPr>
        </p:nvSpPr>
        <p:spPr/>
        <p:txBody>
          <a:bodyPr/>
          <a:lstStyle/>
          <a:p>
            <a:fld id="{F57107CA-BD9D-4538-8D5B-C59A3FCD1E83}" type="datetimeFigureOut">
              <a:rPr lang="en-IN" smtClean="0"/>
              <a:t>13-12-2021</a:t>
            </a:fld>
            <a:endParaRPr lang="en-IN"/>
          </a:p>
        </p:txBody>
      </p:sp>
      <p:sp>
        <p:nvSpPr>
          <p:cNvPr id="4" name="Footer Placeholder 3">
            <a:extLst>
              <a:ext uri="{FF2B5EF4-FFF2-40B4-BE49-F238E27FC236}">
                <a16:creationId xmlns:a16="http://schemas.microsoft.com/office/drawing/2014/main" id="{B9AEAA1E-EE23-4B93-880F-B92E6E6DC5B8}"/>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87506378-9643-4187-B40A-86F1466C26CD}"/>
              </a:ext>
            </a:extLst>
          </p:cNvPr>
          <p:cNvSpPr>
            <a:spLocks noGrp="1"/>
          </p:cNvSpPr>
          <p:nvPr>
            <p:ph type="sldNum" sz="quarter" idx="12"/>
          </p:nvPr>
        </p:nvSpPr>
        <p:spPr/>
        <p:txBody>
          <a:bodyPr/>
          <a:lstStyle/>
          <a:p>
            <a:fld id="{AF9811BD-326B-4E4B-A7DC-FD56DF5D81E7}" type="slidenum">
              <a:rPr lang="en-IN" smtClean="0"/>
              <a:t>‹#›</a:t>
            </a:fld>
            <a:endParaRPr lang="en-IN"/>
          </a:p>
        </p:txBody>
      </p:sp>
    </p:spTree>
    <p:extLst>
      <p:ext uri="{BB962C8B-B14F-4D97-AF65-F5344CB8AC3E}">
        <p14:creationId xmlns:p14="http://schemas.microsoft.com/office/powerpoint/2010/main" val="28711941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EA68ABA-0F9B-453D-928D-B26D06918693}"/>
              </a:ext>
            </a:extLst>
          </p:cNvPr>
          <p:cNvSpPr>
            <a:spLocks noGrp="1"/>
          </p:cNvSpPr>
          <p:nvPr>
            <p:ph type="dt" sz="half" idx="10"/>
          </p:nvPr>
        </p:nvSpPr>
        <p:spPr/>
        <p:txBody>
          <a:bodyPr/>
          <a:lstStyle/>
          <a:p>
            <a:fld id="{F57107CA-BD9D-4538-8D5B-C59A3FCD1E83}" type="datetimeFigureOut">
              <a:rPr lang="en-IN" smtClean="0"/>
              <a:t>13-12-2021</a:t>
            </a:fld>
            <a:endParaRPr lang="en-IN"/>
          </a:p>
        </p:txBody>
      </p:sp>
      <p:sp>
        <p:nvSpPr>
          <p:cNvPr id="3" name="Footer Placeholder 2">
            <a:extLst>
              <a:ext uri="{FF2B5EF4-FFF2-40B4-BE49-F238E27FC236}">
                <a16:creationId xmlns:a16="http://schemas.microsoft.com/office/drawing/2014/main" id="{2CAF2875-F4A3-4373-8850-8A809C0A27DD}"/>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8D4FD0DF-C216-4A35-B22B-68A467CECB24}"/>
              </a:ext>
            </a:extLst>
          </p:cNvPr>
          <p:cNvSpPr>
            <a:spLocks noGrp="1"/>
          </p:cNvSpPr>
          <p:nvPr>
            <p:ph type="sldNum" sz="quarter" idx="12"/>
          </p:nvPr>
        </p:nvSpPr>
        <p:spPr/>
        <p:txBody>
          <a:bodyPr/>
          <a:lstStyle/>
          <a:p>
            <a:fld id="{AF9811BD-326B-4E4B-A7DC-FD56DF5D81E7}" type="slidenum">
              <a:rPr lang="en-IN" smtClean="0"/>
              <a:t>‹#›</a:t>
            </a:fld>
            <a:endParaRPr lang="en-IN"/>
          </a:p>
        </p:txBody>
      </p:sp>
    </p:spTree>
    <p:extLst>
      <p:ext uri="{BB962C8B-B14F-4D97-AF65-F5344CB8AC3E}">
        <p14:creationId xmlns:p14="http://schemas.microsoft.com/office/powerpoint/2010/main" val="29596205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D4CBBD-E35A-4ED8-AF22-A5CC58C3A31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5F51A1D5-49D6-48D8-AE62-B4AC816BDBA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D6C46B68-F452-4A5D-B727-2A1D9C12ED6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2FD5174-EC86-4A6C-A654-3F2AD266D19A}"/>
              </a:ext>
            </a:extLst>
          </p:cNvPr>
          <p:cNvSpPr>
            <a:spLocks noGrp="1"/>
          </p:cNvSpPr>
          <p:nvPr>
            <p:ph type="dt" sz="half" idx="10"/>
          </p:nvPr>
        </p:nvSpPr>
        <p:spPr/>
        <p:txBody>
          <a:bodyPr/>
          <a:lstStyle/>
          <a:p>
            <a:fld id="{F57107CA-BD9D-4538-8D5B-C59A3FCD1E83}" type="datetimeFigureOut">
              <a:rPr lang="en-IN" smtClean="0"/>
              <a:t>13-12-2021</a:t>
            </a:fld>
            <a:endParaRPr lang="en-IN"/>
          </a:p>
        </p:txBody>
      </p:sp>
      <p:sp>
        <p:nvSpPr>
          <p:cNvPr id="6" name="Footer Placeholder 5">
            <a:extLst>
              <a:ext uri="{FF2B5EF4-FFF2-40B4-BE49-F238E27FC236}">
                <a16:creationId xmlns:a16="http://schemas.microsoft.com/office/drawing/2014/main" id="{A49E8FA0-3D80-4415-AED2-17AD3864B44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62FFF88-3001-4E15-BD19-930BE4F64B8F}"/>
              </a:ext>
            </a:extLst>
          </p:cNvPr>
          <p:cNvSpPr>
            <a:spLocks noGrp="1"/>
          </p:cNvSpPr>
          <p:nvPr>
            <p:ph type="sldNum" sz="quarter" idx="12"/>
          </p:nvPr>
        </p:nvSpPr>
        <p:spPr/>
        <p:txBody>
          <a:bodyPr/>
          <a:lstStyle/>
          <a:p>
            <a:fld id="{AF9811BD-326B-4E4B-A7DC-FD56DF5D81E7}" type="slidenum">
              <a:rPr lang="en-IN" smtClean="0"/>
              <a:t>‹#›</a:t>
            </a:fld>
            <a:endParaRPr lang="en-IN"/>
          </a:p>
        </p:txBody>
      </p:sp>
    </p:spTree>
    <p:extLst>
      <p:ext uri="{BB962C8B-B14F-4D97-AF65-F5344CB8AC3E}">
        <p14:creationId xmlns:p14="http://schemas.microsoft.com/office/powerpoint/2010/main" val="6548848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7E0F8B-B9A3-4C62-9FF9-A16B4974812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32194B83-0855-4660-91B8-9AD7EE17E8F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0035EDFA-772E-4974-AE3B-A0AF4971828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E543E6E-2993-4682-8EB0-D2F991AF73E6}"/>
              </a:ext>
            </a:extLst>
          </p:cNvPr>
          <p:cNvSpPr>
            <a:spLocks noGrp="1"/>
          </p:cNvSpPr>
          <p:nvPr>
            <p:ph type="dt" sz="half" idx="10"/>
          </p:nvPr>
        </p:nvSpPr>
        <p:spPr/>
        <p:txBody>
          <a:bodyPr/>
          <a:lstStyle/>
          <a:p>
            <a:fld id="{F57107CA-BD9D-4538-8D5B-C59A3FCD1E83}" type="datetimeFigureOut">
              <a:rPr lang="en-IN" smtClean="0"/>
              <a:t>13-12-2021</a:t>
            </a:fld>
            <a:endParaRPr lang="en-IN"/>
          </a:p>
        </p:txBody>
      </p:sp>
      <p:sp>
        <p:nvSpPr>
          <p:cNvPr id="6" name="Footer Placeholder 5">
            <a:extLst>
              <a:ext uri="{FF2B5EF4-FFF2-40B4-BE49-F238E27FC236}">
                <a16:creationId xmlns:a16="http://schemas.microsoft.com/office/drawing/2014/main" id="{C3449741-0BEA-4D5E-9677-E2A69894F8C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BFA45A0-D478-4EBC-B325-4EDFD25AD289}"/>
              </a:ext>
            </a:extLst>
          </p:cNvPr>
          <p:cNvSpPr>
            <a:spLocks noGrp="1"/>
          </p:cNvSpPr>
          <p:nvPr>
            <p:ph type="sldNum" sz="quarter" idx="12"/>
          </p:nvPr>
        </p:nvSpPr>
        <p:spPr/>
        <p:txBody>
          <a:bodyPr/>
          <a:lstStyle/>
          <a:p>
            <a:fld id="{AF9811BD-326B-4E4B-A7DC-FD56DF5D81E7}" type="slidenum">
              <a:rPr lang="en-IN" smtClean="0"/>
              <a:t>‹#›</a:t>
            </a:fld>
            <a:endParaRPr lang="en-IN"/>
          </a:p>
        </p:txBody>
      </p:sp>
    </p:spTree>
    <p:extLst>
      <p:ext uri="{BB962C8B-B14F-4D97-AF65-F5344CB8AC3E}">
        <p14:creationId xmlns:p14="http://schemas.microsoft.com/office/powerpoint/2010/main" val="36494448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877378-98FD-4127-B8B5-F53EC44970F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B96232FA-DE3B-45B0-BAAA-8461B7CB8A2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1A86FA5-91C9-4A3D-B227-F62BE512931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57107CA-BD9D-4538-8D5B-C59A3FCD1E83}" type="datetimeFigureOut">
              <a:rPr lang="en-IN" smtClean="0"/>
              <a:t>13-12-2021</a:t>
            </a:fld>
            <a:endParaRPr lang="en-IN"/>
          </a:p>
        </p:txBody>
      </p:sp>
      <p:sp>
        <p:nvSpPr>
          <p:cNvPr id="5" name="Footer Placeholder 4">
            <a:extLst>
              <a:ext uri="{FF2B5EF4-FFF2-40B4-BE49-F238E27FC236}">
                <a16:creationId xmlns:a16="http://schemas.microsoft.com/office/drawing/2014/main" id="{CD2F7E21-A5A9-48BD-A349-81DB9635DAE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468FA9A0-3632-42C8-ACAB-DD42BD300EE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F9811BD-326B-4E4B-A7DC-FD56DF5D81E7}" type="slidenum">
              <a:rPr lang="en-IN" smtClean="0"/>
              <a:t>‹#›</a:t>
            </a:fld>
            <a:endParaRPr lang="en-IN"/>
          </a:p>
        </p:txBody>
      </p:sp>
    </p:spTree>
    <p:extLst>
      <p:ext uri="{BB962C8B-B14F-4D97-AF65-F5344CB8AC3E}">
        <p14:creationId xmlns:p14="http://schemas.microsoft.com/office/powerpoint/2010/main" val="412424206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slideLayout" Target="../slideLayouts/slideLayout7.xml"/><Relationship Id="rId7" Type="http://schemas.openxmlformats.org/officeDocument/2006/relationships/image" Target="../media/image25.PNG"/><Relationship Id="rId2" Type="http://schemas.microsoft.com/office/2007/relationships/media" Target="../media/media7.mp4"/><Relationship Id="rId1" Type="http://schemas.openxmlformats.org/officeDocument/2006/relationships/audio" Target="NULL" TargetMode="Externa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 Id="rId9"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8.png"/><Relationship Id="rId2" Type="http://schemas.openxmlformats.org/officeDocument/2006/relationships/audio" Target="../media/media8.mp4"/><Relationship Id="rId1" Type="http://schemas.microsoft.com/office/2007/relationships/media" Target="../media/media8.mp4"/><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slideLayout" Target="../slideLayouts/slideLayout7.xml"/><Relationship Id="rId7" Type="http://schemas.openxmlformats.org/officeDocument/2006/relationships/image" Target="../media/image33.PNG"/><Relationship Id="rId2" Type="http://schemas.microsoft.com/office/2007/relationships/media" Target="../media/media9.mp4"/><Relationship Id="rId1" Type="http://schemas.openxmlformats.org/officeDocument/2006/relationships/audio" Target="NULL" TargetMode="Externa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8.png"/><Relationship Id="rId2" Type="http://schemas.openxmlformats.org/officeDocument/2006/relationships/audio" Target="../media/media10.mp4"/><Relationship Id="rId1" Type="http://schemas.microsoft.com/office/2007/relationships/media" Target="../media/media10.mp4"/><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1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40.svg"/><Relationship Id="rId5" Type="http://schemas.openxmlformats.org/officeDocument/2006/relationships/image" Target="../media/image39.png"/><Relationship Id="rId4" Type="http://schemas.openxmlformats.org/officeDocument/2006/relationships/image" Target="../media/image38.sv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microsoft.com/office/2007/relationships/media" Target="../media/media11.mp4"/><Relationship Id="rId1" Type="http://schemas.openxmlformats.org/officeDocument/2006/relationships/video" Target="NULL" TargetMode="External"/><Relationship Id="rId5" Type="http://schemas.openxmlformats.org/officeDocument/2006/relationships/image" Target="../media/image8.png"/><Relationship Id="rId4" Type="http://schemas.openxmlformats.org/officeDocument/2006/relationships/image" Target="../media/image41.emf"/></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microsoft.com/office/2007/relationships/media" Target="../media/media11.mp4"/><Relationship Id="rId1" Type="http://schemas.openxmlformats.org/officeDocument/2006/relationships/video" Target="NULL" TargetMode="External"/><Relationship Id="rId5" Type="http://schemas.openxmlformats.org/officeDocument/2006/relationships/image" Target="../media/image8.png"/><Relationship Id="rId4" Type="http://schemas.openxmlformats.org/officeDocument/2006/relationships/image" Target="../media/image42.emf"/></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8.png"/><Relationship Id="rId2" Type="http://schemas.microsoft.com/office/2007/relationships/media" Target="../media/media12.mp4"/><Relationship Id="rId1" Type="http://schemas.openxmlformats.org/officeDocument/2006/relationships/video" Target="NULL" TargetMode="Externa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notesSlide" Target="../notesSlides/notesSlide1.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microsoft.com/office/2007/relationships/media" Target="../media/media13.mp4"/><Relationship Id="rId1" Type="http://schemas.openxmlformats.org/officeDocument/2006/relationships/video" Target="NULL" TargetMode="External"/><Relationship Id="rId6" Type="http://schemas.openxmlformats.org/officeDocument/2006/relationships/image" Target="../media/image8.png"/><Relationship Id="rId5" Type="http://schemas.openxmlformats.org/officeDocument/2006/relationships/image" Target="../media/image46.PNG"/><Relationship Id="rId4" Type="http://schemas.openxmlformats.org/officeDocument/2006/relationships/image" Target="../media/image45.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microsoft.com/office/2007/relationships/media" Target="../media/media14.mp4"/><Relationship Id="rId1" Type="http://schemas.openxmlformats.org/officeDocument/2006/relationships/video" Target="NULL" TargetMode="External"/><Relationship Id="rId5" Type="http://schemas.openxmlformats.org/officeDocument/2006/relationships/image" Target="../media/image8.png"/><Relationship Id="rId4" Type="http://schemas.openxmlformats.org/officeDocument/2006/relationships/image" Target="../media/image47.jpg"/></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webp"/><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microsoft.com/office/2007/relationships/media" Target="../media/media15.mp4"/><Relationship Id="rId1" Type="http://schemas.openxmlformats.org/officeDocument/2006/relationships/audio" Target="NULL" TargetMode="External"/><Relationship Id="rId5" Type="http://schemas.openxmlformats.org/officeDocument/2006/relationships/image" Target="../media/image8.png"/><Relationship Id="rId4" Type="http://schemas.openxmlformats.org/officeDocument/2006/relationships/image" Target="../media/image48.jpg"/></Relationships>
</file>

<file path=ppt/slides/_rels/slide2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microsoft.com/office/2007/relationships/media" Target="../media/media1.mp4"/><Relationship Id="rId1" Type="http://schemas.openxmlformats.org/officeDocument/2006/relationships/audio" Target="NULL" TargetMode="External"/><Relationship Id="rId5" Type="http://schemas.openxmlformats.org/officeDocument/2006/relationships/image" Target="../media/image8.png"/><Relationship Id="rId4" Type="http://schemas.openxmlformats.org/officeDocument/2006/relationships/image" Target="../media/image7.jp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8.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2.sv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8.png"/><Relationship Id="rId2" Type="http://schemas.microsoft.com/office/2007/relationships/media" Target="../media/media4.mp4"/><Relationship Id="rId1" Type="http://schemas.openxmlformats.org/officeDocument/2006/relationships/audio" Target="NULL" TargetMode="Externa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5.mp4"/><Relationship Id="rId1" Type="http://schemas.microsoft.com/office/2007/relationships/media" Target="../media/media5.mp4"/><Relationship Id="rId6" Type="http://schemas.openxmlformats.org/officeDocument/2006/relationships/image" Target="../media/image8.png"/><Relationship Id="rId5" Type="http://schemas.openxmlformats.org/officeDocument/2006/relationships/image" Target="../media/image19.PNG"/><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microsoft.com/office/2007/relationships/media" Target="../media/media6.mp4"/><Relationship Id="rId1" Type="http://schemas.openxmlformats.org/officeDocument/2006/relationships/audio" Target="NULL" TargetMode="External"/><Relationship Id="rId6" Type="http://schemas.openxmlformats.org/officeDocument/2006/relationships/image" Target="../media/image8.png"/><Relationship Id="rId5" Type="http://schemas.openxmlformats.org/officeDocument/2006/relationships/image" Target="../media/image21.PNG"/><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D14A76B-DDC7-46AD-A008-DB8128770DCC}"/>
              </a:ext>
            </a:extLst>
          </p:cNvPr>
          <p:cNvSpPr/>
          <p:nvPr/>
        </p:nvSpPr>
        <p:spPr>
          <a:xfrm>
            <a:off x="390525" y="361950"/>
            <a:ext cx="11410950" cy="6134100"/>
          </a:xfrm>
          <a:prstGeom prst="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63345D70-8F7B-4DDD-B577-0AD8EC4C91DE}"/>
              </a:ext>
            </a:extLst>
          </p:cNvPr>
          <p:cNvSpPr txBox="1"/>
          <p:nvPr/>
        </p:nvSpPr>
        <p:spPr>
          <a:xfrm>
            <a:off x="2291080" y="1757680"/>
            <a:ext cx="7884160" cy="769441"/>
          </a:xfrm>
          <a:prstGeom prst="rect">
            <a:avLst/>
          </a:prstGeom>
          <a:noFill/>
        </p:spPr>
        <p:txBody>
          <a:bodyPr wrap="square" rtlCol="0">
            <a:spAutoFit/>
          </a:bodyPr>
          <a:lstStyle/>
          <a:p>
            <a:r>
              <a:rPr lang="en-US" sz="4400" dirty="0">
                <a:latin typeface="Arial" panose="020B0604020202020204" pitchFamily="34" charset="0"/>
                <a:cs typeface="Arial" panose="020B0604020202020204" pitchFamily="34" charset="0"/>
              </a:rPr>
              <a:t>Most Popular Mobile Network</a:t>
            </a:r>
            <a:endParaRPr lang="en-IN" sz="4400"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4F16087E-B147-4AAF-AA54-FE116E5E6F0A}"/>
              </a:ext>
            </a:extLst>
          </p:cNvPr>
          <p:cNvSpPr txBox="1"/>
          <p:nvPr/>
        </p:nvSpPr>
        <p:spPr>
          <a:xfrm>
            <a:off x="2037080" y="3105834"/>
            <a:ext cx="8117840" cy="646331"/>
          </a:xfrm>
          <a:prstGeom prst="rect">
            <a:avLst/>
          </a:prstGeom>
          <a:noFill/>
        </p:spPr>
        <p:txBody>
          <a:bodyPr wrap="square" rtlCol="0">
            <a:spAutoFit/>
          </a:bodyPr>
          <a:lstStyle/>
          <a:p>
            <a:r>
              <a:rPr lang="en-US" sz="3600" dirty="0">
                <a:latin typeface="Arial" panose="020B0604020202020204" pitchFamily="34" charset="0"/>
                <a:cs typeface="Arial" panose="020B0604020202020204" pitchFamily="34" charset="0"/>
              </a:rPr>
              <a:t>Business Statistics (STAT-4800-W02)</a:t>
            </a:r>
            <a:endParaRPr lang="en-IN" sz="3600"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39AA105B-29B5-47DD-A528-C29F0622F6E4}"/>
              </a:ext>
            </a:extLst>
          </p:cNvPr>
          <p:cNvSpPr txBox="1"/>
          <p:nvPr/>
        </p:nvSpPr>
        <p:spPr>
          <a:xfrm>
            <a:off x="2291080" y="4140120"/>
            <a:ext cx="6715760" cy="646331"/>
          </a:xfrm>
          <a:prstGeom prst="rect">
            <a:avLst/>
          </a:prstGeom>
          <a:noFill/>
        </p:spPr>
        <p:txBody>
          <a:bodyPr wrap="square" rtlCol="0">
            <a:spAutoFit/>
          </a:bodyPr>
          <a:lstStyle/>
          <a:p>
            <a:pPr algn="ctr"/>
            <a:r>
              <a:rPr lang="en-US" dirty="0"/>
              <a:t>Instructor: Dr Kevin Craib</a:t>
            </a:r>
          </a:p>
          <a:p>
            <a:pPr algn="ctr"/>
            <a:r>
              <a:rPr lang="en-US" dirty="0"/>
              <a:t> Due Date: 14</a:t>
            </a:r>
            <a:r>
              <a:rPr lang="en-US" baseline="30000" dirty="0"/>
              <a:t>th</a:t>
            </a:r>
            <a:r>
              <a:rPr lang="en-US" dirty="0"/>
              <a:t> December 2021</a:t>
            </a:r>
            <a:endParaRPr lang="en-IN" dirty="0"/>
          </a:p>
        </p:txBody>
      </p:sp>
      <p:cxnSp>
        <p:nvCxnSpPr>
          <p:cNvPr id="9" name="Straight Connector 8">
            <a:extLst>
              <a:ext uri="{FF2B5EF4-FFF2-40B4-BE49-F238E27FC236}">
                <a16:creationId xmlns:a16="http://schemas.microsoft.com/office/drawing/2014/main" id="{74E68AE2-AF5D-4DA4-B5EA-4C7DEA7AB20C}"/>
              </a:ext>
            </a:extLst>
          </p:cNvPr>
          <p:cNvCxnSpPr>
            <a:cxnSpLocks/>
          </p:cNvCxnSpPr>
          <p:nvPr/>
        </p:nvCxnSpPr>
        <p:spPr>
          <a:xfrm>
            <a:off x="1330960" y="2621280"/>
            <a:ext cx="9682480" cy="0"/>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11" name="Graphic 10" descr="Research">
            <a:extLst>
              <a:ext uri="{FF2B5EF4-FFF2-40B4-BE49-F238E27FC236}">
                <a16:creationId xmlns:a16="http://schemas.microsoft.com/office/drawing/2014/main" id="{21D5180C-1B3B-4F52-8B82-1241C7B5078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020560" y="3724959"/>
            <a:ext cx="1188720" cy="1188720"/>
          </a:xfrm>
          <a:prstGeom prst="rect">
            <a:avLst/>
          </a:prstGeom>
        </p:spPr>
      </p:pic>
    </p:spTree>
    <p:extLst>
      <p:ext uri="{BB962C8B-B14F-4D97-AF65-F5344CB8AC3E}">
        <p14:creationId xmlns:p14="http://schemas.microsoft.com/office/powerpoint/2010/main" val="1372109707"/>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C092E5A-1979-4212-A4BD-3ADC1FB983D0}"/>
              </a:ext>
            </a:extLst>
          </p:cNvPr>
          <p:cNvSpPr txBox="1"/>
          <p:nvPr/>
        </p:nvSpPr>
        <p:spPr>
          <a:xfrm>
            <a:off x="304800" y="217716"/>
            <a:ext cx="6096000" cy="1046440"/>
          </a:xfrm>
          <a:prstGeom prst="rect">
            <a:avLst/>
          </a:prstGeom>
          <a:noFill/>
        </p:spPr>
        <p:txBody>
          <a:bodyPr wrap="square">
            <a:spAutoFit/>
          </a:bodyPr>
          <a:lstStyle/>
          <a:p>
            <a:r>
              <a:rPr lang="en-IN" sz="1700" dirty="0">
                <a:solidFill>
                  <a:srgbClr val="0000FF"/>
                </a:solidFill>
                <a:latin typeface="Arial" panose="020B0604020202020204" pitchFamily="34" charset="0"/>
                <a:cs typeface="Arial" panose="020B0604020202020204" pitchFamily="34" charset="0"/>
              </a:rPr>
              <a:t>Data variable: V2 (Gender)</a:t>
            </a:r>
          </a:p>
          <a:p>
            <a:r>
              <a:rPr lang="en-IN" sz="1400" dirty="0">
                <a:latin typeface="Arial" panose="020B0604020202020204" pitchFamily="34" charset="0"/>
                <a:cs typeface="Arial" panose="020B0604020202020204" pitchFamily="34" charset="0"/>
              </a:rPr>
              <a:t>Number of observations: 100</a:t>
            </a:r>
          </a:p>
          <a:p>
            <a:r>
              <a:rPr lang="en-US" sz="1400" dirty="0">
                <a:latin typeface="Arial" panose="020B0604020202020204" pitchFamily="34" charset="0"/>
                <a:cs typeface="Arial" panose="020B0604020202020204" pitchFamily="34" charset="0"/>
              </a:rPr>
              <a:t>Number of unique values: 2</a:t>
            </a:r>
          </a:p>
          <a:p>
            <a:endParaRPr lang="en-IN" sz="1700" dirty="0">
              <a:solidFill>
                <a:srgbClr val="0000FF"/>
              </a:solidFill>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1F30FA6F-499B-4936-A562-DA68FDECBD2F}"/>
              </a:ext>
            </a:extLst>
          </p:cNvPr>
          <p:cNvPicPr>
            <a:picLocks noChangeAspect="1"/>
          </p:cNvPicPr>
          <p:nvPr/>
        </p:nvPicPr>
        <p:blipFill rotWithShape="1">
          <a:blip r:embed="rId4">
            <a:extLst>
              <a:ext uri="{28A0092B-C50C-407E-A947-70E740481C1C}">
                <a14:useLocalDpi xmlns:a14="http://schemas.microsoft.com/office/drawing/2010/main" val="0"/>
              </a:ext>
            </a:extLst>
          </a:blip>
          <a:srcRect l="10227" r="4828"/>
          <a:stretch/>
        </p:blipFill>
        <p:spPr>
          <a:xfrm>
            <a:off x="411480" y="2480583"/>
            <a:ext cx="4561840" cy="3019095"/>
          </a:xfrm>
          <a:prstGeom prst="rect">
            <a:avLst/>
          </a:prstGeom>
        </p:spPr>
      </p:pic>
      <p:pic>
        <p:nvPicPr>
          <p:cNvPr id="7" name="Picture 6">
            <a:extLst>
              <a:ext uri="{FF2B5EF4-FFF2-40B4-BE49-F238E27FC236}">
                <a16:creationId xmlns:a16="http://schemas.microsoft.com/office/drawing/2014/main" id="{E664978D-9BAB-4A63-A43C-B47AF622BE9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4800" y="1056935"/>
            <a:ext cx="4775200" cy="1519088"/>
          </a:xfrm>
          <a:prstGeom prst="rect">
            <a:avLst/>
          </a:prstGeom>
        </p:spPr>
      </p:pic>
      <p:pic>
        <p:nvPicPr>
          <p:cNvPr id="8" name="Picture 7">
            <a:extLst>
              <a:ext uri="{FF2B5EF4-FFF2-40B4-BE49-F238E27FC236}">
                <a16:creationId xmlns:a16="http://schemas.microsoft.com/office/drawing/2014/main" id="{C93F7CA3-8CE8-4B1A-9E8F-C60C4760005B}"/>
              </a:ext>
            </a:extLst>
          </p:cNvPr>
          <p:cNvPicPr>
            <a:picLocks noChangeAspect="1"/>
          </p:cNvPicPr>
          <p:nvPr/>
        </p:nvPicPr>
        <p:blipFill rotWithShape="1">
          <a:blip r:embed="rId6">
            <a:extLst>
              <a:ext uri="{28A0092B-C50C-407E-A947-70E740481C1C}">
                <a14:useLocalDpi xmlns:a14="http://schemas.microsoft.com/office/drawing/2010/main" val="0"/>
              </a:ext>
            </a:extLst>
          </a:blip>
          <a:srcRect l="8439" r="5589" b="2443"/>
          <a:stretch/>
        </p:blipFill>
        <p:spPr>
          <a:xfrm>
            <a:off x="5879292" y="2499740"/>
            <a:ext cx="5835708" cy="2999938"/>
          </a:xfrm>
          <a:prstGeom prst="rect">
            <a:avLst/>
          </a:prstGeom>
        </p:spPr>
      </p:pic>
      <p:pic>
        <p:nvPicPr>
          <p:cNvPr id="10" name="Picture 9">
            <a:extLst>
              <a:ext uri="{FF2B5EF4-FFF2-40B4-BE49-F238E27FC236}">
                <a16:creationId xmlns:a16="http://schemas.microsoft.com/office/drawing/2014/main" id="{8C004600-41A0-4E98-9C00-99B56715C08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167206" y="1033630"/>
            <a:ext cx="2572934" cy="1310028"/>
          </a:xfrm>
          <a:prstGeom prst="rect">
            <a:avLst/>
          </a:prstGeom>
        </p:spPr>
      </p:pic>
      <p:sp>
        <p:nvSpPr>
          <p:cNvPr id="11" name="Rectangle 10">
            <a:extLst>
              <a:ext uri="{FF2B5EF4-FFF2-40B4-BE49-F238E27FC236}">
                <a16:creationId xmlns:a16="http://schemas.microsoft.com/office/drawing/2014/main" id="{A091F66A-2CB1-42F0-B86E-68AE89BEC499}"/>
              </a:ext>
            </a:extLst>
          </p:cNvPr>
          <p:cNvSpPr/>
          <p:nvPr/>
        </p:nvSpPr>
        <p:spPr>
          <a:xfrm>
            <a:off x="9126566" y="691677"/>
            <a:ext cx="2654213" cy="1676083"/>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2">
            <a:extLst>
              <a:ext uri="{FF2B5EF4-FFF2-40B4-BE49-F238E27FC236}">
                <a16:creationId xmlns:a16="http://schemas.microsoft.com/office/drawing/2014/main" id="{4CF2859D-3349-40C9-8CFB-58C51908D31D}"/>
              </a:ext>
            </a:extLst>
          </p:cNvPr>
          <p:cNvSpPr txBox="1"/>
          <p:nvPr/>
        </p:nvSpPr>
        <p:spPr>
          <a:xfrm>
            <a:off x="5791200" y="78323"/>
            <a:ext cx="6096000" cy="553998"/>
          </a:xfrm>
          <a:prstGeom prst="rect">
            <a:avLst/>
          </a:prstGeom>
          <a:noFill/>
        </p:spPr>
        <p:txBody>
          <a:bodyPr wrap="square">
            <a:spAutoFit/>
          </a:bodyPr>
          <a:lstStyle/>
          <a:p>
            <a:r>
              <a:rPr lang="en-IN" sz="1600" dirty="0">
                <a:solidFill>
                  <a:srgbClr val="0000FF"/>
                </a:solidFill>
                <a:latin typeface="Arial" panose="020B0604020202020204" pitchFamily="34" charset="0"/>
                <a:cs typeface="Arial" panose="020B0604020202020204" pitchFamily="34" charset="0"/>
              </a:rPr>
              <a:t>Data variable: V11 (Duration of current contract – in months)</a:t>
            </a:r>
            <a:endParaRPr lang="en-IN" sz="1800" dirty="0">
              <a:solidFill>
                <a:srgbClr val="0000FF"/>
              </a:solidFill>
              <a:latin typeface="Arial" panose="020B0604020202020204" pitchFamily="34" charset="0"/>
              <a:cs typeface="Arial" panose="020B0604020202020204" pitchFamily="34" charset="0"/>
            </a:endParaRPr>
          </a:p>
          <a:p>
            <a:r>
              <a:rPr lang="en-US" sz="1400" dirty="0">
                <a:solidFill>
                  <a:srgbClr val="000000"/>
                </a:solidFill>
                <a:latin typeface="Arial" panose="020B0604020202020204" pitchFamily="34" charset="0"/>
                <a:cs typeface="Arial" panose="020B0604020202020204" pitchFamily="34" charset="0"/>
              </a:rPr>
              <a:t>101 values ranging from 0 to 120.0</a:t>
            </a:r>
            <a:endParaRPr lang="en-IN" sz="1400"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79980970-C3C4-4568-B8E2-2B6CD62440E7}"/>
              </a:ext>
            </a:extLst>
          </p:cNvPr>
          <p:cNvSpPr txBox="1"/>
          <p:nvPr/>
        </p:nvSpPr>
        <p:spPr>
          <a:xfrm>
            <a:off x="9174912" y="727644"/>
            <a:ext cx="2572934" cy="307777"/>
          </a:xfrm>
          <a:prstGeom prst="rect">
            <a:avLst/>
          </a:prstGeom>
          <a:noFill/>
        </p:spPr>
        <p:txBody>
          <a:bodyPr wrap="square" rtlCol="0">
            <a:spAutoFit/>
          </a:bodyPr>
          <a:lstStyle/>
          <a:p>
            <a:r>
              <a:rPr lang="en-US" sz="1400" b="1" dirty="0">
                <a:latin typeface="Arial" panose="020B0604020202020204" pitchFamily="34" charset="0"/>
                <a:cs typeface="Arial" panose="020B0604020202020204" pitchFamily="34" charset="0"/>
              </a:rPr>
              <a:t>Tukey’s 5 number summary</a:t>
            </a:r>
            <a:endParaRPr lang="en-IN" sz="1400" b="1" dirty="0">
              <a:latin typeface="Arial" panose="020B0604020202020204" pitchFamily="34" charset="0"/>
              <a:cs typeface="Arial" panose="020B0604020202020204" pitchFamily="34" charset="0"/>
            </a:endParaRPr>
          </a:p>
        </p:txBody>
      </p:sp>
      <p:pic>
        <p:nvPicPr>
          <p:cNvPr id="16" name="Picture 15">
            <a:extLst>
              <a:ext uri="{FF2B5EF4-FFF2-40B4-BE49-F238E27FC236}">
                <a16:creationId xmlns:a16="http://schemas.microsoft.com/office/drawing/2014/main" id="{256A4374-C593-4D72-AC52-2AD459C1C23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879292" y="903046"/>
            <a:ext cx="3140854" cy="1510128"/>
          </a:xfrm>
          <a:prstGeom prst="rect">
            <a:avLst/>
          </a:prstGeom>
        </p:spPr>
      </p:pic>
      <p:sp>
        <p:nvSpPr>
          <p:cNvPr id="18" name="TextBox 17">
            <a:extLst>
              <a:ext uri="{FF2B5EF4-FFF2-40B4-BE49-F238E27FC236}">
                <a16:creationId xmlns:a16="http://schemas.microsoft.com/office/drawing/2014/main" id="{A5B5D7E9-58EC-4F50-95CC-FA9816F16B94}"/>
              </a:ext>
            </a:extLst>
          </p:cNvPr>
          <p:cNvSpPr txBox="1"/>
          <p:nvPr/>
        </p:nvSpPr>
        <p:spPr>
          <a:xfrm>
            <a:off x="5879292" y="610658"/>
            <a:ext cx="2837988" cy="584775"/>
          </a:xfrm>
          <a:prstGeom prst="rect">
            <a:avLst/>
          </a:prstGeom>
          <a:noFill/>
        </p:spPr>
        <p:txBody>
          <a:bodyPr wrap="square">
            <a:spAutoFit/>
          </a:bodyPr>
          <a:lstStyle/>
          <a:p>
            <a:r>
              <a:rPr lang="en-IN" sz="1400" b="1" dirty="0">
                <a:solidFill>
                  <a:srgbClr val="000000"/>
                </a:solidFill>
                <a:latin typeface="Arial" panose="020B0604020202020204" pitchFamily="34" charset="0"/>
                <a:cs typeface="Arial" panose="020B0604020202020204" pitchFamily="34" charset="0"/>
              </a:rPr>
              <a:t>Summary Statistics for V11</a:t>
            </a:r>
          </a:p>
          <a:p>
            <a:endParaRPr lang="en-IN" sz="1800" b="1" dirty="0">
              <a:solidFill>
                <a:srgbClr val="000000"/>
              </a:solidFill>
            </a:endParaRPr>
          </a:p>
        </p:txBody>
      </p:sp>
      <p:sp>
        <p:nvSpPr>
          <p:cNvPr id="19" name="TextBox 18">
            <a:extLst>
              <a:ext uri="{FF2B5EF4-FFF2-40B4-BE49-F238E27FC236}">
                <a16:creationId xmlns:a16="http://schemas.microsoft.com/office/drawing/2014/main" id="{A7C7A76B-4D48-4277-81F2-3FC32051B7BC}"/>
              </a:ext>
            </a:extLst>
          </p:cNvPr>
          <p:cNvSpPr txBox="1"/>
          <p:nvPr/>
        </p:nvSpPr>
        <p:spPr>
          <a:xfrm>
            <a:off x="304800" y="5606267"/>
            <a:ext cx="5140960" cy="1200329"/>
          </a:xfrm>
          <a:prstGeom prst="rect">
            <a:avLst/>
          </a:prstGeom>
          <a:noFill/>
        </p:spPr>
        <p:txBody>
          <a:bodyPr wrap="square" rtlCol="0">
            <a:spAutoFit/>
          </a:bodyPr>
          <a:lstStyle/>
          <a:p>
            <a:r>
              <a:rPr lang="en-US" sz="1600" b="1" u="sng" dirty="0">
                <a:solidFill>
                  <a:srgbClr val="FF0000"/>
                </a:solidFill>
                <a:latin typeface="Arial" panose="020B0604020202020204" pitchFamily="34" charset="0"/>
                <a:cs typeface="Arial" panose="020B0604020202020204" pitchFamily="34" charset="0"/>
              </a:rPr>
              <a:t>Interpretation:</a:t>
            </a:r>
          </a:p>
          <a:p>
            <a:r>
              <a:rPr lang="en-US" sz="1400" dirty="0">
                <a:solidFill>
                  <a:srgbClr val="FF0000"/>
                </a:solidFill>
                <a:latin typeface="Arial" panose="020B0604020202020204" pitchFamily="34" charset="0"/>
                <a:cs typeface="Arial" panose="020B0604020202020204" pitchFamily="34" charset="0"/>
              </a:rPr>
              <a:t>From pie chart we can see that 54% of the students are male in our sample and rest 46% students are female. The ratio for male students in this study is more as compared to female students.</a:t>
            </a:r>
            <a:endParaRPr lang="en-IN" sz="1400" dirty="0">
              <a:solidFill>
                <a:srgbClr val="FF0000"/>
              </a:solidFill>
              <a:latin typeface="Arial" panose="020B0604020202020204" pitchFamily="34" charset="0"/>
              <a:cs typeface="Arial" panose="020B0604020202020204" pitchFamily="34" charset="0"/>
            </a:endParaRPr>
          </a:p>
        </p:txBody>
      </p:sp>
      <p:sp>
        <p:nvSpPr>
          <p:cNvPr id="20" name="TextBox 19">
            <a:extLst>
              <a:ext uri="{FF2B5EF4-FFF2-40B4-BE49-F238E27FC236}">
                <a16:creationId xmlns:a16="http://schemas.microsoft.com/office/drawing/2014/main" id="{1563410D-FC35-442F-B379-B658A057A5DF}"/>
              </a:ext>
            </a:extLst>
          </p:cNvPr>
          <p:cNvSpPr txBox="1"/>
          <p:nvPr/>
        </p:nvSpPr>
        <p:spPr>
          <a:xfrm>
            <a:off x="5861411" y="5631658"/>
            <a:ext cx="5835708" cy="1077218"/>
          </a:xfrm>
          <a:prstGeom prst="rect">
            <a:avLst/>
          </a:prstGeom>
          <a:noFill/>
        </p:spPr>
        <p:txBody>
          <a:bodyPr wrap="square" rtlCol="0">
            <a:spAutoFit/>
          </a:bodyPr>
          <a:lstStyle/>
          <a:p>
            <a:r>
              <a:rPr lang="en-US" sz="1600" b="1" u="sng" dirty="0">
                <a:solidFill>
                  <a:srgbClr val="FF0000"/>
                </a:solidFill>
                <a:latin typeface="Arial" panose="020B0604020202020204" pitchFamily="34" charset="0"/>
                <a:cs typeface="Arial" panose="020B0604020202020204" pitchFamily="34" charset="0"/>
              </a:rPr>
              <a:t>Interpretation:</a:t>
            </a:r>
          </a:p>
          <a:p>
            <a:r>
              <a:rPr lang="en-US" sz="1600" dirty="0">
                <a:solidFill>
                  <a:srgbClr val="FF0000"/>
                </a:solidFill>
                <a:latin typeface="Arial" panose="020B0604020202020204" pitchFamily="34" charset="0"/>
                <a:cs typeface="Arial" panose="020B0604020202020204" pitchFamily="34" charset="0"/>
              </a:rPr>
              <a:t>The shape of the distribution appears to be skewed to the right. The median is 12 and sample mean is 17.7. The range is between 0 and 120. There are some outliers as well.</a:t>
            </a:r>
            <a:endParaRPr lang="en-IN" sz="1400" dirty="0">
              <a:solidFill>
                <a:srgbClr val="FF0000"/>
              </a:solidFill>
              <a:latin typeface="Arial" panose="020B0604020202020204" pitchFamily="34" charset="0"/>
              <a:cs typeface="Arial" panose="020B0604020202020204" pitchFamily="34" charset="0"/>
            </a:endParaRPr>
          </a:p>
        </p:txBody>
      </p:sp>
      <p:pic>
        <p:nvPicPr>
          <p:cNvPr id="2" name="v5 v11 analhysis">
            <a:hlinkClick r:id="" action="ppaction://media"/>
            <a:extLst>
              <a:ext uri="{FF2B5EF4-FFF2-40B4-BE49-F238E27FC236}">
                <a16:creationId xmlns:a16="http://schemas.microsoft.com/office/drawing/2014/main" id="{401B18E3-CAFF-49C7-8248-FFBB4E725B15}"/>
              </a:ext>
            </a:extLst>
          </p:cNvPr>
          <p:cNvPicPr>
            <a:picLocks noChangeAspect="1"/>
          </p:cNvPicPr>
          <p:nvPr>
            <a:audioFile r:link="rId1"/>
            <p:extLst>
              <p:ext uri="{DAA4B4D4-6D71-4841-9C94-3DE7FCFB9230}">
                <p14:media xmlns:p14="http://schemas.microsoft.com/office/powerpoint/2010/main" r:embed="rId2">
                  <p14:trim st="2291" end="1715.0625"/>
                </p14:media>
              </p:ext>
            </p:extLst>
          </p:nvPr>
        </p:nvPicPr>
        <p:blipFill>
          <a:blip r:embed="rId9"/>
          <a:stretch>
            <a:fillRect/>
          </a:stretch>
        </p:blipFill>
        <p:spPr>
          <a:xfrm>
            <a:off x="11577579" y="82584"/>
            <a:ext cx="406400" cy="406400"/>
          </a:xfrm>
          <a:prstGeom prst="rect">
            <a:avLst/>
          </a:prstGeom>
        </p:spPr>
      </p:pic>
    </p:spTree>
    <p:extLst>
      <p:ext uri="{BB962C8B-B14F-4D97-AF65-F5344CB8AC3E}">
        <p14:creationId xmlns:p14="http://schemas.microsoft.com/office/powerpoint/2010/main" val="2372236015"/>
      </p:ext>
    </p:extLst>
  </p:cSld>
  <p:clrMapOvr>
    <a:masterClrMapping/>
  </p:clrMapOvr>
  <mc:AlternateContent xmlns:mc="http://schemas.openxmlformats.org/markup-compatibility/2006" xmlns:p14="http://schemas.microsoft.com/office/powerpoint/2010/main">
    <mc:Choice Requires="p14">
      <p:transition spd="med" p14:dur="700" advClick="0" advTm="45730">
        <p:fade/>
      </p:transition>
    </mc:Choice>
    <mc:Fallback xmlns="">
      <p:transition spd="med" advClick="0" advTm="4573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570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FA71A3B-595A-459B-9C56-7E4A86E3ED42}"/>
              </a:ext>
            </a:extLst>
          </p:cNvPr>
          <p:cNvSpPr txBox="1"/>
          <p:nvPr/>
        </p:nvSpPr>
        <p:spPr>
          <a:xfrm>
            <a:off x="228599" y="263148"/>
            <a:ext cx="5934076" cy="369332"/>
          </a:xfrm>
          <a:prstGeom prst="rect">
            <a:avLst/>
          </a:prstGeom>
          <a:noFill/>
        </p:spPr>
        <p:txBody>
          <a:bodyPr wrap="square" rtlCol="0">
            <a:spAutoFit/>
          </a:bodyPr>
          <a:lstStyle/>
          <a:p>
            <a:r>
              <a:rPr lang="en-US" dirty="0">
                <a:solidFill>
                  <a:srgbClr val="0000FF"/>
                </a:solidFill>
              </a:rPr>
              <a:t>Data Variable: V8 – Amount of data (GB) per month</a:t>
            </a:r>
            <a:endParaRPr lang="en-IN" dirty="0">
              <a:solidFill>
                <a:srgbClr val="0000FF"/>
              </a:solidFill>
            </a:endParaRPr>
          </a:p>
        </p:txBody>
      </p:sp>
      <p:pic>
        <p:nvPicPr>
          <p:cNvPr id="5" name="Picture 4">
            <a:extLst>
              <a:ext uri="{FF2B5EF4-FFF2-40B4-BE49-F238E27FC236}">
                <a16:creationId xmlns:a16="http://schemas.microsoft.com/office/drawing/2014/main" id="{54517E03-C9BC-4ABD-9001-41B09A9D885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09555" y="1017806"/>
            <a:ext cx="3615044" cy="2073126"/>
          </a:xfrm>
          <a:prstGeom prst="rect">
            <a:avLst/>
          </a:prstGeom>
        </p:spPr>
      </p:pic>
      <p:pic>
        <p:nvPicPr>
          <p:cNvPr id="15" name="Picture 14">
            <a:extLst>
              <a:ext uri="{FF2B5EF4-FFF2-40B4-BE49-F238E27FC236}">
                <a16:creationId xmlns:a16="http://schemas.microsoft.com/office/drawing/2014/main" id="{812D285C-7F35-4971-864E-FEF58F9A4063}"/>
              </a:ext>
            </a:extLst>
          </p:cNvPr>
          <p:cNvPicPr>
            <a:picLocks noChangeAspect="1"/>
          </p:cNvPicPr>
          <p:nvPr/>
        </p:nvPicPr>
        <p:blipFill rotWithShape="1">
          <a:blip r:embed="rId5">
            <a:extLst>
              <a:ext uri="{28A0092B-C50C-407E-A947-70E740481C1C}">
                <a14:useLocalDpi xmlns:a14="http://schemas.microsoft.com/office/drawing/2010/main" val="0"/>
              </a:ext>
            </a:extLst>
          </a:blip>
          <a:srcRect l="3997" t="2092" r="4210" b="5450"/>
          <a:stretch/>
        </p:blipFill>
        <p:spPr>
          <a:xfrm>
            <a:off x="6414502" y="558205"/>
            <a:ext cx="5574298" cy="3592453"/>
          </a:xfrm>
          <a:prstGeom prst="rect">
            <a:avLst/>
          </a:prstGeom>
        </p:spPr>
      </p:pic>
      <p:pic>
        <p:nvPicPr>
          <p:cNvPr id="17" name="Picture 16">
            <a:extLst>
              <a:ext uri="{FF2B5EF4-FFF2-40B4-BE49-F238E27FC236}">
                <a16:creationId xmlns:a16="http://schemas.microsoft.com/office/drawing/2014/main" id="{125B1891-C3F4-46DD-A466-F8C9B40D555A}"/>
              </a:ext>
            </a:extLst>
          </p:cNvPr>
          <p:cNvPicPr>
            <a:picLocks noChangeAspect="1"/>
          </p:cNvPicPr>
          <p:nvPr/>
        </p:nvPicPr>
        <p:blipFill rotWithShape="1">
          <a:blip r:embed="rId6">
            <a:extLst>
              <a:ext uri="{28A0092B-C50C-407E-A947-70E740481C1C}">
                <a14:useLocalDpi xmlns:a14="http://schemas.microsoft.com/office/drawing/2010/main" val="0"/>
              </a:ext>
            </a:extLst>
          </a:blip>
          <a:srcRect r="4693"/>
          <a:stretch/>
        </p:blipFill>
        <p:spPr>
          <a:xfrm>
            <a:off x="112017" y="772035"/>
            <a:ext cx="2597535" cy="2569277"/>
          </a:xfrm>
          <a:prstGeom prst="rect">
            <a:avLst/>
          </a:prstGeom>
        </p:spPr>
      </p:pic>
      <p:graphicFrame>
        <p:nvGraphicFramePr>
          <p:cNvPr id="19" name="Table 18">
            <a:extLst>
              <a:ext uri="{FF2B5EF4-FFF2-40B4-BE49-F238E27FC236}">
                <a16:creationId xmlns:a16="http://schemas.microsoft.com/office/drawing/2014/main" id="{8001F573-D4B9-4CE3-BFB5-D9E55B0A3468}"/>
              </a:ext>
            </a:extLst>
          </p:cNvPr>
          <p:cNvGraphicFramePr>
            <a:graphicFrameLocks noGrp="1"/>
          </p:cNvGraphicFramePr>
          <p:nvPr>
            <p:extLst>
              <p:ext uri="{D42A27DB-BD31-4B8C-83A1-F6EECF244321}">
                <p14:modId xmlns:p14="http://schemas.microsoft.com/office/powerpoint/2010/main" val="2705137298"/>
              </p:ext>
            </p:extLst>
          </p:nvPr>
        </p:nvGraphicFramePr>
        <p:xfrm>
          <a:off x="316498" y="3850200"/>
          <a:ext cx="5486400" cy="2254250"/>
        </p:xfrm>
        <a:graphic>
          <a:graphicData uri="http://schemas.openxmlformats.org/drawingml/2006/table">
            <a:tbl>
              <a:tblPr>
                <a:tableStyleId>{5C22544A-7EE6-4342-B048-85BDC9FD1C3A}</a:tableStyleId>
              </a:tblPr>
              <a:tblGrid>
                <a:gridCol w="609600">
                  <a:extLst>
                    <a:ext uri="{9D8B030D-6E8A-4147-A177-3AD203B41FA5}">
                      <a16:colId xmlns:a16="http://schemas.microsoft.com/office/drawing/2014/main" val="93907127"/>
                    </a:ext>
                  </a:extLst>
                </a:gridCol>
                <a:gridCol w="609600">
                  <a:extLst>
                    <a:ext uri="{9D8B030D-6E8A-4147-A177-3AD203B41FA5}">
                      <a16:colId xmlns:a16="http://schemas.microsoft.com/office/drawing/2014/main" val="2175326687"/>
                    </a:ext>
                  </a:extLst>
                </a:gridCol>
                <a:gridCol w="609600">
                  <a:extLst>
                    <a:ext uri="{9D8B030D-6E8A-4147-A177-3AD203B41FA5}">
                      <a16:colId xmlns:a16="http://schemas.microsoft.com/office/drawing/2014/main" val="899803123"/>
                    </a:ext>
                  </a:extLst>
                </a:gridCol>
                <a:gridCol w="609600">
                  <a:extLst>
                    <a:ext uri="{9D8B030D-6E8A-4147-A177-3AD203B41FA5}">
                      <a16:colId xmlns:a16="http://schemas.microsoft.com/office/drawing/2014/main" val="2606149829"/>
                    </a:ext>
                  </a:extLst>
                </a:gridCol>
                <a:gridCol w="609600">
                  <a:extLst>
                    <a:ext uri="{9D8B030D-6E8A-4147-A177-3AD203B41FA5}">
                      <a16:colId xmlns:a16="http://schemas.microsoft.com/office/drawing/2014/main" val="2134977516"/>
                    </a:ext>
                  </a:extLst>
                </a:gridCol>
                <a:gridCol w="609600">
                  <a:extLst>
                    <a:ext uri="{9D8B030D-6E8A-4147-A177-3AD203B41FA5}">
                      <a16:colId xmlns:a16="http://schemas.microsoft.com/office/drawing/2014/main" val="4006467730"/>
                    </a:ext>
                  </a:extLst>
                </a:gridCol>
                <a:gridCol w="609600">
                  <a:extLst>
                    <a:ext uri="{9D8B030D-6E8A-4147-A177-3AD203B41FA5}">
                      <a16:colId xmlns:a16="http://schemas.microsoft.com/office/drawing/2014/main" val="1955181202"/>
                    </a:ext>
                  </a:extLst>
                </a:gridCol>
                <a:gridCol w="609600">
                  <a:extLst>
                    <a:ext uri="{9D8B030D-6E8A-4147-A177-3AD203B41FA5}">
                      <a16:colId xmlns:a16="http://schemas.microsoft.com/office/drawing/2014/main" val="1928194083"/>
                    </a:ext>
                  </a:extLst>
                </a:gridCol>
                <a:gridCol w="609600">
                  <a:extLst>
                    <a:ext uri="{9D8B030D-6E8A-4147-A177-3AD203B41FA5}">
                      <a16:colId xmlns:a16="http://schemas.microsoft.com/office/drawing/2014/main" val="3782528958"/>
                    </a:ext>
                  </a:extLst>
                </a:gridCol>
              </a:tblGrid>
              <a:tr h="311150">
                <a:tc>
                  <a:txBody>
                    <a:bodyPr/>
                    <a:lstStyle/>
                    <a:p>
                      <a:pPr algn="ctr" fontAlgn="ctr"/>
                      <a:r>
                        <a:rPr lang="en-IN" sz="900" u="none" strike="noStrike">
                          <a:effectLst/>
                        </a:rPr>
                        <a:t> </a:t>
                      </a:r>
                      <a:endParaRPr lang="en-IN" sz="900" b="0" i="0" u="none" strike="noStrike">
                        <a:solidFill>
                          <a:srgbClr val="000000"/>
                        </a:solidFill>
                        <a:effectLst/>
                        <a:latin typeface="Arial" panose="020B0604020202020204" pitchFamily="34" charset="0"/>
                      </a:endParaRPr>
                    </a:p>
                  </a:txBody>
                  <a:tcPr marL="6350" marR="6350" marT="6350" marB="0" anchor="ctr"/>
                </a:tc>
                <a:tc>
                  <a:txBody>
                    <a:bodyPr/>
                    <a:lstStyle/>
                    <a:p>
                      <a:pPr algn="ctr" fontAlgn="ctr"/>
                      <a:r>
                        <a:rPr lang="en-IN" sz="900" u="none" strike="noStrike">
                          <a:effectLst/>
                        </a:rPr>
                        <a:t>Lower</a:t>
                      </a:r>
                      <a:endParaRPr lang="en-IN" sz="900" b="0" i="1" u="none" strike="noStrike">
                        <a:solidFill>
                          <a:srgbClr val="000000"/>
                        </a:solidFill>
                        <a:effectLst/>
                        <a:latin typeface="Arial" panose="020B0604020202020204" pitchFamily="34" charset="0"/>
                      </a:endParaRPr>
                    </a:p>
                  </a:txBody>
                  <a:tcPr marL="6350" marR="6350" marT="6350" marB="0" anchor="ctr"/>
                </a:tc>
                <a:tc>
                  <a:txBody>
                    <a:bodyPr/>
                    <a:lstStyle/>
                    <a:p>
                      <a:pPr algn="ctr" fontAlgn="ctr"/>
                      <a:r>
                        <a:rPr lang="en-IN" sz="900" u="none" strike="noStrike">
                          <a:effectLst/>
                        </a:rPr>
                        <a:t>Upper</a:t>
                      </a:r>
                      <a:endParaRPr lang="en-IN" sz="900" b="0" i="1" u="none" strike="noStrike">
                        <a:solidFill>
                          <a:srgbClr val="000000"/>
                        </a:solidFill>
                        <a:effectLst/>
                        <a:latin typeface="Arial" panose="020B0604020202020204" pitchFamily="34" charset="0"/>
                      </a:endParaRPr>
                    </a:p>
                  </a:txBody>
                  <a:tcPr marL="6350" marR="6350" marT="6350" marB="0" anchor="ctr"/>
                </a:tc>
                <a:tc>
                  <a:txBody>
                    <a:bodyPr/>
                    <a:lstStyle/>
                    <a:p>
                      <a:pPr algn="ctr" fontAlgn="ctr"/>
                      <a:r>
                        <a:rPr lang="en-IN" sz="900" u="none" strike="noStrike">
                          <a:effectLst/>
                        </a:rPr>
                        <a:t> </a:t>
                      </a:r>
                      <a:endParaRPr lang="en-IN" sz="900" b="0" i="0" u="none" strike="noStrike">
                        <a:solidFill>
                          <a:srgbClr val="000000"/>
                        </a:solidFill>
                        <a:effectLst/>
                        <a:latin typeface="Arial" panose="020B0604020202020204" pitchFamily="34" charset="0"/>
                      </a:endParaRPr>
                    </a:p>
                  </a:txBody>
                  <a:tcPr marL="6350" marR="6350" marT="6350" marB="0" anchor="ctr"/>
                </a:tc>
                <a:tc>
                  <a:txBody>
                    <a:bodyPr/>
                    <a:lstStyle/>
                    <a:p>
                      <a:pPr algn="ctr" fontAlgn="ctr"/>
                      <a:r>
                        <a:rPr lang="en-IN" sz="900" u="none" strike="noStrike">
                          <a:effectLst/>
                        </a:rPr>
                        <a:t> </a:t>
                      </a:r>
                      <a:endParaRPr lang="en-IN" sz="900" b="0" i="0" u="none" strike="noStrike">
                        <a:solidFill>
                          <a:srgbClr val="000000"/>
                        </a:solidFill>
                        <a:effectLst/>
                        <a:latin typeface="Arial" panose="020B0604020202020204" pitchFamily="34" charset="0"/>
                      </a:endParaRPr>
                    </a:p>
                  </a:txBody>
                  <a:tcPr marL="6350" marR="6350" marT="6350" marB="0" anchor="ctr"/>
                </a:tc>
                <a:tc>
                  <a:txBody>
                    <a:bodyPr/>
                    <a:lstStyle/>
                    <a:p>
                      <a:pPr algn="ctr" fontAlgn="ctr"/>
                      <a:r>
                        <a:rPr lang="en-IN" sz="900" u="none" strike="noStrike">
                          <a:effectLst/>
                        </a:rPr>
                        <a:t>Relative</a:t>
                      </a:r>
                      <a:endParaRPr lang="en-IN" sz="900" b="0" i="1" u="none" strike="noStrike">
                        <a:solidFill>
                          <a:srgbClr val="000000"/>
                        </a:solidFill>
                        <a:effectLst/>
                        <a:latin typeface="Arial" panose="020B0604020202020204" pitchFamily="34" charset="0"/>
                      </a:endParaRPr>
                    </a:p>
                  </a:txBody>
                  <a:tcPr marL="6350" marR="6350" marT="6350" marB="0" anchor="ctr"/>
                </a:tc>
                <a:tc>
                  <a:txBody>
                    <a:bodyPr/>
                    <a:lstStyle/>
                    <a:p>
                      <a:pPr algn="ctr" fontAlgn="ctr"/>
                      <a:r>
                        <a:rPr lang="en-IN" sz="900" u="none" strike="noStrike">
                          <a:effectLst/>
                        </a:rPr>
                        <a:t>Cumulative</a:t>
                      </a:r>
                      <a:endParaRPr lang="en-IN" sz="900" b="0" i="1" u="none" strike="noStrike">
                        <a:solidFill>
                          <a:srgbClr val="000000"/>
                        </a:solidFill>
                        <a:effectLst/>
                        <a:latin typeface="Arial" panose="020B0604020202020204" pitchFamily="34" charset="0"/>
                      </a:endParaRPr>
                    </a:p>
                  </a:txBody>
                  <a:tcPr marL="6350" marR="6350" marT="6350" marB="0" anchor="ctr"/>
                </a:tc>
                <a:tc>
                  <a:txBody>
                    <a:bodyPr/>
                    <a:lstStyle/>
                    <a:p>
                      <a:pPr algn="ctr" fontAlgn="ctr"/>
                      <a:r>
                        <a:rPr lang="en-IN" sz="900" u="none" strike="noStrike">
                          <a:effectLst/>
                        </a:rPr>
                        <a:t> </a:t>
                      </a:r>
                      <a:endParaRPr lang="en-IN" sz="900" b="0" i="0" u="none" strike="noStrike">
                        <a:solidFill>
                          <a:srgbClr val="000000"/>
                        </a:solidFill>
                        <a:effectLst/>
                        <a:latin typeface="Arial" panose="020B0604020202020204" pitchFamily="34" charset="0"/>
                      </a:endParaRPr>
                    </a:p>
                  </a:txBody>
                  <a:tcPr marL="6350" marR="6350" marT="6350" marB="0" anchor="ctr"/>
                </a:tc>
                <a:tc>
                  <a:txBody>
                    <a:bodyPr/>
                    <a:lstStyle/>
                    <a:p>
                      <a:pPr algn="ctr" fontAlgn="ctr"/>
                      <a:r>
                        <a:rPr lang="en-IN" sz="900" u="none" strike="noStrike">
                          <a:effectLst/>
                        </a:rPr>
                        <a:t>Cum. Rel.</a:t>
                      </a:r>
                      <a:endParaRPr lang="en-IN" sz="900" b="0" i="1" u="none" strike="noStrike">
                        <a:solidFill>
                          <a:srgbClr val="000000"/>
                        </a:solidFill>
                        <a:effectLst/>
                        <a:latin typeface="Arial" panose="020B0604020202020204" pitchFamily="34" charset="0"/>
                      </a:endParaRPr>
                    </a:p>
                  </a:txBody>
                  <a:tcPr marL="6350" marR="6350" marT="6350" marB="0" anchor="ctr"/>
                </a:tc>
                <a:extLst>
                  <a:ext uri="{0D108BD9-81ED-4DB2-BD59-A6C34878D82A}">
                    <a16:rowId xmlns:a16="http://schemas.microsoft.com/office/drawing/2014/main" val="2787723644"/>
                  </a:ext>
                </a:extLst>
              </a:tr>
              <a:tr h="311150">
                <a:tc>
                  <a:txBody>
                    <a:bodyPr/>
                    <a:lstStyle/>
                    <a:p>
                      <a:pPr algn="ctr" fontAlgn="ctr"/>
                      <a:r>
                        <a:rPr lang="en-IN" sz="900" u="none" strike="noStrike">
                          <a:effectLst/>
                        </a:rPr>
                        <a:t>Class</a:t>
                      </a:r>
                      <a:endParaRPr lang="en-IN" sz="900" b="0" i="1" u="none" strike="noStrike">
                        <a:solidFill>
                          <a:srgbClr val="000000"/>
                        </a:solidFill>
                        <a:effectLst/>
                        <a:latin typeface="Arial" panose="020B0604020202020204" pitchFamily="34" charset="0"/>
                      </a:endParaRPr>
                    </a:p>
                  </a:txBody>
                  <a:tcPr marL="6350" marR="6350" marT="6350" marB="0" anchor="ctr"/>
                </a:tc>
                <a:tc>
                  <a:txBody>
                    <a:bodyPr/>
                    <a:lstStyle/>
                    <a:p>
                      <a:pPr algn="ctr" fontAlgn="ctr"/>
                      <a:r>
                        <a:rPr lang="en-IN" sz="900" u="none" strike="noStrike">
                          <a:effectLst/>
                        </a:rPr>
                        <a:t>Limit</a:t>
                      </a:r>
                      <a:endParaRPr lang="en-IN" sz="900" b="0" i="1" u="none" strike="noStrike">
                        <a:solidFill>
                          <a:srgbClr val="000000"/>
                        </a:solidFill>
                        <a:effectLst/>
                        <a:latin typeface="Arial" panose="020B0604020202020204" pitchFamily="34" charset="0"/>
                      </a:endParaRPr>
                    </a:p>
                  </a:txBody>
                  <a:tcPr marL="6350" marR="6350" marT="6350" marB="0" anchor="ctr"/>
                </a:tc>
                <a:tc>
                  <a:txBody>
                    <a:bodyPr/>
                    <a:lstStyle/>
                    <a:p>
                      <a:pPr algn="ctr" fontAlgn="ctr"/>
                      <a:r>
                        <a:rPr lang="en-IN" sz="900" u="none" strike="noStrike">
                          <a:effectLst/>
                        </a:rPr>
                        <a:t>Limit</a:t>
                      </a:r>
                      <a:endParaRPr lang="en-IN" sz="900" b="0" i="1" u="none" strike="noStrike">
                        <a:solidFill>
                          <a:srgbClr val="000000"/>
                        </a:solidFill>
                        <a:effectLst/>
                        <a:latin typeface="Arial" panose="020B0604020202020204" pitchFamily="34" charset="0"/>
                      </a:endParaRPr>
                    </a:p>
                  </a:txBody>
                  <a:tcPr marL="6350" marR="6350" marT="6350" marB="0" anchor="ctr"/>
                </a:tc>
                <a:tc>
                  <a:txBody>
                    <a:bodyPr/>
                    <a:lstStyle/>
                    <a:p>
                      <a:pPr algn="ctr" fontAlgn="ctr"/>
                      <a:r>
                        <a:rPr lang="en-IN" sz="900" u="none" strike="noStrike">
                          <a:effectLst/>
                        </a:rPr>
                        <a:t>Midpoint</a:t>
                      </a:r>
                      <a:endParaRPr lang="en-IN" sz="900" b="0" i="1" u="none" strike="noStrike">
                        <a:solidFill>
                          <a:srgbClr val="000000"/>
                        </a:solidFill>
                        <a:effectLst/>
                        <a:latin typeface="Arial" panose="020B0604020202020204" pitchFamily="34" charset="0"/>
                      </a:endParaRPr>
                    </a:p>
                  </a:txBody>
                  <a:tcPr marL="6350" marR="6350" marT="6350" marB="0" anchor="ctr"/>
                </a:tc>
                <a:tc>
                  <a:txBody>
                    <a:bodyPr/>
                    <a:lstStyle/>
                    <a:p>
                      <a:pPr algn="ctr" fontAlgn="ctr"/>
                      <a:r>
                        <a:rPr lang="en-IN" sz="900" u="none" strike="noStrike">
                          <a:effectLst/>
                        </a:rPr>
                        <a:t>Frequency</a:t>
                      </a:r>
                      <a:endParaRPr lang="en-IN" sz="900" b="0" i="1" u="none" strike="noStrike">
                        <a:solidFill>
                          <a:srgbClr val="000000"/>
                        </a:solidFill>
                        <a:effectLst/>
                        <a:latin typeface="Arial" panose="020B0604020202020204" pitchFamily="34" charset="0"/>
                      </a:endParaRPr>
                    </a:p>
                  </a:txBody>
                  <a:tcPr marL="6350" marR="6350" marT="6350" marB="0" anchor="ctr"/>
                </a:tc>
                <a:tc>
                  <a:txBody>
                    <a:bodyPr/>
                    <a:lstStyle/>
                    <a:p>
                      <a:pPr algn="ctr" fontAlgn="ctr"/>
                      <a:r>
                        <a:rPr lang="en-IN" sz="900" u="none" strike="noStrike">
                          <a:effectLst/>
                        </a:rPr>
                        <a:t>Frequency</a:t>
                      </a:r>
                      <a:endParaRPr lang="en-IN" sz="900" b="0" i="1" u="none" strike="noStrike">
                        <a:solidFill>
                          <a:srgbClr val="000000"/>
                        </a:solidFill>
                        <a:effectLst/>
                        <a:latin typeface="Arial" panose="020B0604020202020204" pitchFamily="34" charset="0"/>
                      </a:endParaRPr>
                    </a:p>
                  </a:txBody>
                  <a:tcPr marL="6350" marR="6350" marT="6350" marB="0" anchor="ctr"/>
                </a:tc>
                <a:tc>
                  <a:txBody>
                    <a:bodyPr/>
                    <a:lstStyle/>
                    <a:p>
                      <a:pPr algn="ctr" fontAlgn="ctr"/>
                      <a:r>
                        <a:rPr lang="en-IN" sz="900" u="none" strike="noStrike">
                          <a:effectLst/>
                        </a:rPr>
                        <a:t>Frequency</a:t>
                      </a:r>
                      <a:endParaRPr lang="en-IN" sz="900" b="0" i="1" u="none" strike="noStrike">
                        <a:solidFill>
                          <a:srgbClr val="000000"/>
                        </a:solidFill>
                        <a:effectLst/>
                        <a:latin typeface="Arial" panose="020B0604020202020204" pitchFamily="34" charset="0"/>
                      </a:endParaRPr>
                    </a:p>
                  </a:txBody>
                  <a:tcPr marL="6350" marR="6350" marT="6350" marB="0" anchor="ctr"/>
                </a:tc>
                <a:tc>
                  <a:txBody>
                    <a:bodyPr/>
                    <a:lstStyle/>
                    <a:p>
                      <a:pPr algn="ctr" fontAlgn="ctr"/>
                      <a:r>
                        <a:rPr lang="en-IN" sz="900" u="none" strike="noStrike">
                          <a:effectLst/>
                        </a:rPr>
                        <a:t>Class</a:t>
                      </a:r>
                      <a:endParaRPr lang="en-IN" sz="900" b="0" i="1" u="none" strike="noStrike">
                        <a:solidFill>
                          <a:srgbClr val="000000"/>
                        </a:solidFill>
                        <a:effectLst/>
                        <a:latin typeface="Arial" panose="020B0604020202020204" pitchFamily="34" charset="0"/>
                      </a:endParaRPr>
                    </a:p>
                  </a:txBody>
                  <a:tcPr marL="6350" marR="6350" marT="6350" marB="0" anchor="ctr"/>
                </a:tc>
                <a:tc>
                  <a:txBody>
                    <a:bodyPr/>
                    <a:lstStyle/>
                    <a:p>
                      <a:pPr algn="ctr" fontAlgn="ctr"/>
                      <a:r>
                        <a:rPr lang="en-IN" sz="900" u="none" strike="noStrike">
                          <a:effectLst/>
                        </a:rPr>
                        <a:t>Frequency</a:t>
                      </a:r>
                      <a:endParaRPr lang="en-IN" sz="900" b="0" i="1" u="none" strike="noStrike">
                        <a:solidFill>
                          <a:srgbClr val="000000"/>
                        </a:solidFill>
                        <a:effectLst/>
                        <a:latin typeface="Arial" panose="020B0604020202020204" pitchFamily="34" charset="0"/>
                      </a:endParaRPr>
                    </a:p>
                  </a:txBody>
                  <a:tcPr marL="6350" marR="6350" marT="6350" marB="0" anchor="ctr"/>
                </a:tc>
                <a:extLst>
                  <a:ext uri="{0D108BD9-81ED-4DB2-BD59-A6C34878D82A}">
                    <a16:rowId xmlns:a16="http://schemas.microsoft.com/office/drawing/2014/main" val="1804486347"/>
                  </a:ext>
                </a:extLst>
              </a:tr>
              <a:tr h="298450">
                <a:tc>
                  <a:txBody>
                    <a:bodyPr/>
                    <a:lstStyle/>
                    <a:p>
                      <a:pPr algn="ctr" fontAlgn="ctr"/>
                      <a:r>
                        <a:rPr lang="en-IN" sz="900" u="none" strike="noStrike">
                          <a:effectLst/>
                        </a:rPr>
                        <a:t> </a:t>
                      </a:r>
                      <a:endParaRPr lang="en-IN" sz="900" b="0" i="0" u="none" strike="noStrike">
                        <a:solidFill>
                          <a:srgbClr val="000000"/>
                        </a:solidFill>
                        <a:effectLst/>
                        <a:latin typeface="Arial" panose="020B0604020202020204" pitchFamily="34" charset="0"/>
                      </a:endParaRPr>
                    </a:p>
                  </a:txBody>
                  <a:tcPr marL="6350" marR="6350" marT="6350" marB="0" anchor="ctr"/>
                </a:tc>
                <a:tc>
                  <a:txBody>
                    <a:bodyPr/>
                    <a:lstStyle/>
                    <a:p>
                      <a:pPr algn="ctr" fontAlgn="ctr"/>
                      <a:r>
                        <a:rPr lang="en-IN" sz="900" u="none" strike="noStrike">
                          <a:effectLst/>
                        </a:rPr>
                        <a:t>at or below</a:t>
                      </a:r>
                      <a:endParaRPr lang="en-IN" sz="900" b="0" i="0" u="none" strike="noStrike">
                        <a:solidFill>
                          <a:srgbClr val="000000"/>
                        </a:solidFill>
                        <a:effectLst/>
                        <a:latin typeface="Arial" panose="020B0604020202020204" pitchFamily="34" charset="0"/>
                      </a:endParaRPr>
                    </a:p>
                  </a:txBody>
                  <a:tcPr marL="6350" marR="6350" marT="6350" marB="0" anchor="ctr"/>
                </a:tc>
                <a:tc>
                  <a:txBody>
                    <a:bodyPr/>
                    <a:lstStyle/>
                    <a:p>
                      <a:pPr algn="ctr" fontAlgn="ctr"/>
                      <a:r>
                        <a:rPr lang="en-IN" sz="900" u="none" strike="noStrike">
                          <a:effectLst/>
                        </a:rPr>
                        <a:t>-1</a:t>
                      </a:r>
                      <a:endParaRPr lang="en-IN" sz="900" b="0" i="0" u="none" strike="noStrike">
                        <a:solidFill>
                          <a:srgbClr val="000000"/>
                        </a:solidFill>
                        <a:effectLst/>
                        <a:latin typeface="Arial" panose="020B0604020202020204" pitchFamily="34" charset="0"/>
                      </a:endParaRPr>
                    </a:p>
                  </a:txBody>
                  <a:tcPr marL="6350" marR="6350" marT="6350" marB="0" anchor="ctr"/>
                </a:tc>
                <a:tc>
                  <a:txBody>
                    <a:bodyPr/>
                    <a:lstStyle/>
                    <a:p>
                      <a:pPr algn="ctr" fontAlgn="ctr"/>
                      <a:r>
                        <a:rPr lang="en-IN" sz="900" u="none" strike="noStrike">
                          <a:effectLst/>
                        </a:rPr>
                        <a:t> </a:t>
                      </a:r>
                      <a:endParaRPr lang="en-IN" sz="900" b="0" i="0" u="none" strike="noStrike">
                        <a:solidFill>
                          <a:srgbClr val="000000"/>
                        </a:solidFill>
                        <a:effectLst/>
                        <a:latin typeface="Arial" panose="020B0604020202020204" pitchFamily="34" charset="0"/>
                      </a:endParaRPr>
                    </a:p>
                  </a:txBody>
                  <a:tcPr marL="6350" marR="6350" marT="6350" marB="0" anchor="ctr"/>
                </a:tc>
                <a:tc>
                  <a:txBody>
                    <a:bodyPr/>
                    <a:lstStyle/>
                    <a:p>
                      <a:pPr algn="ctr" fontAlgn="ctr"/>
                      <a:r>
                        <a:rPr lang="en-IN" sz="900" u="none" strike="noStrike">
                          <a:effectLst/>
                        </a:rPr>
                        <a:t>0</a:t>
                      </a:r>
                      <a:endParaRPr lang="en-IN" sz="900" b="0" i="0" u="none" strike="noStrike">
                        <a:solidFill>
                          <a:srgbClr val="000000"/>
                        </a:solidFill>
                        <a:effectLst/>
                        <a:latin typeface="Arial" panose="020B0604020202020204" pitchFamily="34" charset="0"/>
                      </a:endParaRPr>
                    </a:p>
                  </a:txBody>
                  <a:tcPr marL="6350" marR="6350" marT="6350" marB="0" anchor="ctr"/>
                </a:tc>
                <a:tc>
                  <a:txBody>
                    <a:bodyPr/>
                    <a:lstStyle/>
                    <a:p>
                      <a:pPr algn="ctr" fontAlgn="ctr"/>
                      <a:r>
                        <a:rPr lang="en-IN" sz="900" u="none" strike="noStrike">
                          <a:effectLst/>
                        </a:rPr>
                        <a:t>0</a:t>
                      </a:r>
                      <a:endParaRPr lang="en-IN" sz="900" b="0" i="0" u="none" strike="noStrike">
                        <a:solidFill>
                          <a:srgbClr val="000000"/>
                        </a:solidFill>
                        <a:effectLst/>
                        <a:latin typeface="Arial" panose="020B0604020202020204" pitchFamily="34" charset="0"/>
                      </a:endParaRPr>
                    </a:p>
                  </a:txBody>
                  <a:tcPr marL="6350" marR="6350" marT="6350" marB="0" anchor="ctr"/>
                </a:tc>
                <a:tc>
                  <a:txBody>
                    <a:bodyPr/>
                    <a:lstStyle/>
                    <a:p>
                      <a:pPr algn="ctr" fontAlgn="ctr"/>
                      <a:r>
                        <a:rPr lang="en-IN" sz="900" u="none" strike="noStrike" dirty="0">
                          <a:effectLst/>
                        </a:rPr>
                        <a:t>0</a:t>
                      </a:r>
                      <a:endParaRPr lang="en-IN" sz="900" b="0" i="0" u="none" strike="noStrike" dirty="0">
                        <a:solidFill>
                          <a:srgbClr val="000000"/>
                        </a:solidFill>
                        <a:effectLst/>
                        <a:latin typeface="Arial" panose="020B0604020202020204" pitchFamily="34" charset="0"/>
                      </a:endParaRPr>
                    </a:p>
                  </a:txBody>
                  <a:tcPr marL="6350" marR="6350" marT="6350" marB="0" anchor="ctr"/>
                </a:tc>
                <a:tc>
                  <a:txBody>
                    <a:bodyPr/>
                    <a:lstStyle/>
                    <a:p>
                      <a:pPr algn="ctr" fontAlgn="ctr"/>
                      <a:r>
                        <a:rPr lang="en-IN" sz="900" u="none" strike="noStrike">
                          <a:effectLst/>
                        </a:rPr>
                        <a:t> </a:t>
                      </a:r>
                      <a:endParaRPr lang="en-IN" sz="900" b="0" i="0" u="none" strike="noStrike">
                        <a:solidFill>
                          <a:srgbClr val="000000"/>
                        </a:solidFill>
                        <a:effectLst/>
                        <a:latin typeface="Arial" panose="020B0604020202020204" pitchFamily="34" charset="0"/>
                      </a:endParaRPr>
                    </a:p>
                  </a:txBody>
                  <a:tcPr marL="6350" marR="6350" marT="6350" marB="0" anchor="ctr"/>
                </a:tc>
                <a:tc>
                  <a:txBody>
                    <a:bodyPr/>
                    <a:lstStyle/>
                    <a:p>
                      <a:pPr algn="ctr" fontAlgn="ctr"/>
                      <a:r>
                        <a:rPr lang="en-IN" sz="900" u="none" strike="noStrike">
                          <a:effectLst/>
                        </a:rPr>
                        <a:t>0</a:t>
                      </a:r>
                      <a:endParaRPr lang="en-IN" sz="900" b="0" i="0" u="none" strike="noStrike">
                        <a:solidFill>
                          <a:srgbClr val="000000"/>
                        </a:solidFill>
                        <a:effectLst/>
                        <a:latin typeface="Arial" panose="020B0604020202020204" pitchFamily="34" charset="0"/>
                      </a:endParaRPr>
                    </a:p>
                  </a:txBody>
                  <a:tcPr marL="6350" marR="6350" marT="6350" marB="0" anchor="ctr"/>
                </a:tc>
                <a:extLst>
                  <a:ext uri="{0D108BD9-81ED-4DB2-BD59-A6C34878D82A}">
                    <a16:rowId xmlns:a16="http://schemas.microsoft.com/office/drawing/2014/main" val="3966739575"/>
                  </a:ext>
                </a:extLst>
              </a:tr>
              <a:tr h="190500">
                <a:tc>
                  <a:txBody>
                    <a:bodyPr/>
                    <a:lstStyle/>
                    <a:p>
                      <a:pPr algn="ctr" fontAlgn="ctr"/>
                      <a:r>
                        <a:rPr lang="en-IN" sz="900" u="none" strike="noStrike">
                          <a:effectLst/>
                        </a:rPr>
                        <a:t>1</a:t>
                      </a:r>
                      <a:endParaRPr lang="en-IN" sz="900" b="0" i="0" u="none" strike="noStrike">
                        <a:solidFill>
                          <a:srgbClr val="000000"/>
                        </a:solidFill>
                        <a:effectLst/>
                        <a:latin typeface="Arial" panose="020B0604020202020204" pitchFamily="34" charset="0"/>
                      </a:endParaRPr>
                    </a:p>
                  </a:txBody>
                  <a:tcPr marL="6350" marR="6350" marT="6350" marB="0" anchor="ctr"/>
                </a:tc>
                <a:tc>
                  <a:txBody>
                    <a:bodyPr/>
                    <a:lstStyle/>
                    <a:p>
                      <a:pPr algn="ctr" fontAlgn="ctr"/>
                      <a:r>
                        <a:rPr lang="en-IN" sz="900" u="none" strike="noStrike">
                          <a:effectLst/>
                        </a:rPr>
                        <a:t>-1</a:t>
                      </a:r>
                      <a:endParaRPr lang="en-IN" sz="900" b="0" i="0" u="none" strike="noStrike">
                        <a:solidFill>
                          <a:srgbClr val="000000"/>
                        </a:solidFill>
                        <a:effectLst/>
                        <a:latin typeface="Arial" panose="020B0604020202020204" pitchFamily="34" charset="0"/>
                      </a:endParaRPr>
                    </a:p>
                  </a:txBody>
                  <a:tcPr marL="6350" marR="6350" marT="6350" marB="0" anchor="ctr"/>
                </a:tc>
                <a:tc>
                  <a:txBody>
                    <a:bodyPr/>
                    <a:lstStyle/>
                    <a:p>
                      <a:pPr algn="ctr" fontAlgn="ctr"/>
                      <a:r>
                        <a:rPr lang="en-IN" sz="900" u="none" strike="noStrike">
                          <a:effectLst/>
                        </a:rPr>
                        <a:t>2.16667</a:t>
                      </a:r>
                      <a:endParaRPr lang="en-IN" sz="900" b="0" i="0" u="none" strike="noStrike">
                        <a:solidFill>
                          <a:srgbClr val="000000"/>
                        </a:solidFill>
                        <a:effectLst/>
                        <a:latin typeface="Arial" panose="020B0604020202020204" pitchFamily="34" charset="0"/>
                      </a:endParaRPr>
                    </a:p>
                  </a:txBody>
                  <a:tcPr marL="6350" marR="6350" marT="6350" marB="0" anchor="ctr"/>
                </a:tc>
                <a:tc>
                  <a:txBody>
                    <a:bodyPr/>
                    <a:lstStyle/>
                    <a:p>
                      <a:pPr algn="ctr" fontAlgn="ctr"/>
                      <a:r>
                        <a:rPr lang="en-IN" sz="900" u="none" strike="noStrike">
                          <a:effectLst/>
                        </a:rPr>
                        <a:t>0.083333</a:t>
                      </a:r>
                      <a:endParaRPr lang="en-IN" sz="900" b="0" i="0" u="none" strike="noStrike">
                        <a:solidFill>
                          <a:srgbClr val="000000"/>
                        </a:solidFill>
                        <a:effectLst/>
                        <a:latin typeface="Arial" panose="020B0604020202020204" pitchFamily="34" charset="0"/>
                      </a:endParaRPr>
                    </a:p>
                  </a:txBody>
                  <a:tcPr marL="6350" marR="6350" marT="6350" marB="0" anchor="ctr"/>
                </a:tc>
                <a:tc>
                  <a:txBody>
                    <a:bodyPr/>
                    <a:lstStyle/>
                    <a:p>
                      <a:pPr algn="ctr" fontAlgn="ctr"/>
                      <a:r>
                        <a:rPr lang="en-IN" sz="900" u="none" strike="noStrike">
                          <a:effectLst/>
                        </a:rPr>
                        <a:t>20</a:t>
                      </a:r>
                      <a:endParaRPr lang="en-IN" sz="900" b="0" i="0" u="none" strike="noStrike">
                        <a:solidFill>
                          <a:srgbClr val="000000"/>
                        </a:solidFill>
                        <a:effectLst/>
                        <a:latin typeface="Arial" panose="020B0604020202020204" pitchFamily="34" charset="0"/>
                      </a:endParaRPr>
                    </a:p>
                  </a:txBody>
                  <a:tcPr marL="6350" marR="6350" marT="6350" marB="0" anchor="ctr"/>
                </a:tc>
                <a:tc>
                  <a:txBody>
                    <a:bodyPr/>
                    <a:lstStyle/>
                    <a:p>
                      <a:pPr algn="ctr" fontAlgn="ctr"/>
                      <a:r>
                        <a:rPr lang="en-IN" sz="900" u="none" strike="noStrike">
                          <a:effectLst/>
                        </a:rPr>
                        <a:t>0.198</a:t>
                      </a:r>
                      <a:endParaRPr lang="en-IN" sz="900" b="0" i="0" u="none" strike="noStrike">
                        <a:solidFill>
                          <a:srgbClr val="000000"/>
                        </a:solidFill>
                        <a:effectLst/>
                        <a:latin typeface="Arial" panose="020B0604020202020204" pitchFamily="34" charset="0"/>
                      </a:endParaRPr>
                    </a:p>
                  </a:txBody>
                  <a:tcPr marL="6350" marR="6350" marT="6350" marB="0" anchor="ctr"/>
                </a:tc>
                <a:tc>
                  <a:txBody>
                    <a:bodyPr/>
                    <a:lstStyle/>
                    <a:p>
                      <a:pPr algn="ctr" fontAlgn="ctr"/>
                      <a:r>
                        <a:rPr lang="en-IN" sz="900" u="none" strike="noStrike">
                          <a:effectLst/>
                        </a:rPr>
                        <a:t>20</a:t>
                      </a:r>
                      <a:endParaRPr lang="en-IN" sz="900" b="0" i="0" u="none" strike="noStrike">
                        <a:solidFill>
                          <a:srgbClr val="000000"/>
                        </a:solidFill>
                        <a:effectLst/>
                        <a:latin typeface="Arial" panose="020B0604020202020204" pitchFamily="34" charset="0"/>
                      </a:endParaRPr>
                    </a:p>
                  </a:txBody>
                  <a:tcPr marL="6350" marR="6350" marT="6350" marB="0" anchor="ctr"/>
                </a:tc>
                <a:tc>
                  <a:txBody>
                    <a:bodyPr/>
                    <a:lstStyle/>
                    <a:p>
                      <a:pPr algn="ctr" fontAlgn="ctr"/>
                      <a:r>
                        <a:rPr lang="en-IN" sz="900" u="none" strike="noStrike">
                          <a:effectLst/>
                        </a:rPr>
                        <a:t>1</a:t>
                      </a:r>
                      <a:endParaRPr lang="en-IN" sz="900" b="0" i="0" u="none" strike="noStrike">
                        <a:solidFill>
                          <a:srgbClr val="000000"/>
                        </a:solidFill>
                        <a:effectLst/>
                        <a:latin typeface="Arial" panose="020B0604020202020204" pitchFamily="34" charset="0"/>
                      </a:endParaRPr>
                    </a:p>
                  </a:txBody>
                  <a:tcPr marL="6350" marR="6350" marT="6350" marB="0" anchor="ctr"/>
                </a:tc>
                <a:tc>
                  <a:txBody>
                    <a:bodyPr/>
                    <a:lstStyle/>
                    <a:p>
                      <a:pPr algn="ctr" fontAlgn="ctr"/>
                      <a:r>
                        <a:rPr lang="en-IN" sz="900" u="none" strike="noStrike">
                          <a:effectLst/>
                        </a:rPr>
                        <a:t>0.198</a:t>
                      </a:r>
                      <a:endParaRPr lang="en-IN" sz="900" b="0" i="0" u="none" strike="noStrike">
                        <a:solidFill>
                          <a:srgbClr val="000000"/>
                        </a:solidFill>
                        <a:effectLst/>
                        <a:latin typeface="Arial" panose="020B0604020202020204" pitchFamily="34" charset="0"/>
                      </a:endParaRPr>
                    </a:p>
                  </a:txBody>
                  <a:tcPr marL="6350" marR="6350" marT="6350" marB="0" anchor="ctr"/>
                </a:tc>
                <a:extLst>
                  <a:ext uri="{0D108BD9-81ED-4DB2-BD59-A6C34878D82A}">
                    <a16:rowId xmlns:a16="http://schemas.microsoft.com/office/drawing/2014/main" val="3178703801"/>
                  </a:ext>
                </a:extLst>
              </a:tr>
              <a:tr h="190500">
                <a:tc>
                  <a:txBody>
                    <a:bodyPr/>
                    <a:lstStyle/>
                    <a:p>
                      <a:pPr algn="ctr" fontAlgn="ctr"/>
                      <a:r>
                        <a:rPr lang="en-IN" sz="900" u="none" strike="noStrike">
                          <a:effectLst/>
                        </a:rPr>
                        <a:t>2</a:t>
                      </a:r>
                      <a:endParaRPr lang="en-IN" sz="900" b="0" i="0" u="none" strike="noStrike">
                        <a:solidFill>
                          <a:srgbClr val="000000"/>
                        </a:solidFill>
                        <a:effectLst/>
                        <a:latin typeface="Arial" panose="020B0604020202020204" pitchFamily="34" charset="0"/>
                      </a:endParaRPr>
                    </a:p>
                  </a:txBody>
                  <a:tcPr marL="6350" marR="6350" marT="6350" marB="0" anchor="ctr"/>
                </a:tc>
                <a:tc>
                  <a:txBody>
                    <a:bodyPr/>
                    <a:lstStyle/>
                    <a:p>
                      <a:pPr algn="ctr" fontAlgn="ctr"/>
                      <a:r>
                        <a:rPr lang="en-IN" sz="900" u="none" strike="noStrike">
                          <a:effectLst/>
                        </a:rPr>
                        <a:t>2.16667</a:t>
                      </a:r>
                      <a:endParaRPr lang="en-IN" sz="900" b="0" i="0" u="none" strike="noStrike">
                        <a:solidFill>
                          <a:srgbClr val="000000"/>
                        </a:solidFill>
                        <a:effectLst/>
                        <a:latin typeface="Arial" panose="020B0604020202020204" pitchFamily="34" charset="0"/>
                      </a:endParaRPr>
                    </a:p>
                  </a:txBody>
                  <a:tcPr marL="6350" marR="6350" marT="6350" marB="0" anchor="ctr"/>
                </a:tc>
                <a:tc>
                  <a:txBody>
                    <a:bodyPr/>
                    <a:lstStyle/>
                    <a:p>
                      <a:pPr algn="ctr" fontAlgn="ctr"/>
                      <a:r>
                        <a:rPr lang="en-IN" sz="900" u="none" strike="noStrike">
                          <a:effectLst/>
                        </a:rPr>
                        <a:t>6.33333</a:t>
                      </a:r>
                      <a:endParaRPr lang="en-IN" sz="900" b="0" i="0" u="none" strike="noStrike">
                        <a:solidFill>
                          <a:srgbClr val="000000"/>
                        </a:solidFill>
                        <a:effectLst/>
                        <a:latin typeface="Arial" panose="020B0604020202020204" pitchFamily="34" charset="0"/>
                      </a:endParaRPr>
                    </a:p>
                  </a:txBody>
                  <a:tcPr marL="6350" marR="6350" marT="6350" marB="0" anchor="ctr"/>
                </a:tc>
                <a:tc>
                  <a:txBody>
                    <a:bodyPr/>
                    <a:lstStyle/>
                    <a:p>
                      <a:pPr algn="ctr" fontAlgn="ctr"/>
                      <a:r>
                        <a:rPr lang="en-IN" sz="900" u="none" strike="noStrike">
                          <a:effectLst/>
                        </a:rPr>
                        <a:t>4.25</a:t>
                      </a:r>
                      <a:endParaRPr lang="en-IN" sz="900" b="0" i="0" u="none" strike="noStrike">
                        <a:solidFill>
                          <a:srgbClr val="000000"/>
                        </a:solidFill>
                        <a:effectLst/>
                        <a:latin typeface="Arial" panose="020B0604020202020204" pitchFamily="34" charset="0"/>
                      </a:endParaRPr>
                    </a:p>
                  </a:txBody>
                  <a:tcPr marL="6350" marR="6350" marT="6350" marB="0" anchor="ctr"/>
                </a:tc>
                <a:tc>
                  <a:txBody>
                    <a:bodyPr/>
                    <a:lstStyle/>
                    <a:p>
                      <a:pPr algn="ctr" fontAlgn="ctr"/>
                      <a:r>
                        <a:rPr lang="en-IN" sz="900" u="none" strike="noStrike">
                          <a:effectLst/>
                        </a:rPr>
                        <a:t>49</a:t>
                      </a:r>
                      <a:endParaRPr lang="en-IN" sz="900" b="0" i="0" u="none" strike="noStrike">
                        <a:solidFill>
                          <a:srgbClr val="000000"/>
                        </a:solidFill>
                        <a:effectLst/>
                        <a:latin typeface="Arial" panose="020B0604020202020204" pitchFamily="34" charset="0"/>
                      </a:endParaRPr>
                    </a:p>
                  </a:txBody>
                  <a:tcPr marL="6350" marR="6350" marT="6350" marB="0" anchor="ctr"/>
                </a:tc>
                <a:tc>
                  <a:txBody>
                    <a:bodyPr/>
                    <a:lstStyle/>
                    <a:p>
                      <a:pPr algn="ctr" fontAlgn="ctr"/>
                      <a:r>
                        <a:rPr lang="en-IN" sz="900" u="none" strike="noStrike">
                          <a:effectLst/>
                        </a:rPr>
                        <a:t>0.4851</a:t>
                      </a:r>
                      <a:endParaRPr lang="en-IN" sz="900" b="0" i="0" u="none" strike="noStrike">
                        <a:solidFill>
                          <a:srgbClr val="000000"/>
                        </a:solidFill>
                        <a:effectLst/>
                        <a:latin typeface="Arial" panose="020B0604020202020204" pitchFamily="34" charset="0"/>
                      </a:endParaRPr>
                    </a:p>
                  </a:txBody>
                  <a:tcPr marL="6350" marR="6350" marT="6350" marB="0" anchor="ctr"/>
                </a:tc>
                <a:tc>
                  <a:txBody>
                    <a:bodyPr/>
                    <a:lstStyle/>
                    <a:p>
                      <a:pPr algn="ctr" fontAlgn="ctr"/>
                      <a:r>
                        <a:rPr lang="en-IN" sz="900" u="none" strike="noStrike">
                          <a:effectLst/>
                        </a:rPr>
                        <a:t>69</a:t>
                      </a:r>
                      <a:endParaRPr lang="en-IN" sz="900" b="0" i="0" u="none" strike="noStrike">
                        <a:solidFill>
                          <a:srgbClr val="000000"/>
                        </a:solidFill>
                        <a:effectLst/>
                        <a:latin typeface="Arial" panose="020B0604020202020204" pitchFamily="34" charset="0"/>
                      </a:endParaRPr>
                    </a:p>
                  </a:txBody>
                  <a:tcPr marL="6350" marR="6350" marT="6350" marB="0" anchor="ctr"/>
                </a:tc>
                <a:tc>
                  <a:txBody>
                    <a:bodyPr/>
                    <a:lstStyle/>
                    <a:p>
                      <a:pPr algn="ctr" fontAlgn="ctr"/>
                      <a:r>
                        <a:rPr lang="en-IN" sz="900" u="none" strike="noStrike">
                          <a:effectLst/>
                        </a:rPr>
                        <a:t>2</a:t>
                      </a:r>
                      <a:endParaRPr lang="en-IN" sz="900" b="0" i="0" u="none" strike="noStrike">
                        <a:solidFill>
                          <a:srgbClr val="000000"/>
                        </a:solidFill>
                        <a:effectLst/>
                        <a:latin typeface="Arial" panose="020B0604020202020204" pitchFamily="34" charset="0"/>
                      </a:endParaRPr>
                    </a:p>
                  </a:txBody>
                  <a:tcPr marL="6350" marR="6350" marT="6350" marB="0" anchor="ctr"/>
                </a:tc>
                <a:tc>
                  <a:txBody>
                    <a:bodyPr/>
                    <a:lstStyle/>
                    <a:p>
                      <a:pPr algn="ctr" fontAlgn="ctr"/>
                      <a:r>
                        <a:rPr lang="en-IN" sz="900" u="none" strike="noStrike">
                          <a:effectLst/>
                        </a:rPr>
                        <a:t>0.6832</a:t>
                      </a:r>
                      <a:endParaRPr lang="en-IN" sz="900" b="0" i="0" u="none" strike="noStrike">
                        <a:solidFill>
                          <a:srgbClr val="000000"/>
                        </a:solidFill>
                        <a:effectLst/>
                        <a:latin typeface="Arial" panose="020B0604020202020204" pitchFamily="34" charset="0"/>
                      </a:endParaRPr>
                    </a:p>
                  </a:txBody>
                  <a:tcPr marL="6350" marR="6350" marT="6350" marB="0" anchor="ctr"/>
                </a:tc>
                <a:extLst>
                  <a:ext uri="{0D108BD9-81ED-4DB2-BD59-A6C34878D82A}">
                    <a16:rowId xmlns:a16="http://schemas.microsoft.com/office/drawing/2014/main" val="1299506563"/>
                  </a:ext>
                </a:extLst>
              </a:tr>
              <a:tr h="190500">
                <a:tc>
                  <a:txBody>
                    <a:bodyPr/>
                    <a:lstStyle/>
                    <a:p>
                      <a:pPr algn="ctr" fontAlgn="ctr"/>
                      <a:r>
                        <a:rPr lang="en-IN" sz="900" u="none" strike="noStrike">
                          <a:effectLst/>
                        </a:rPr>
                        <a:t>3</a:t>
                      </a:r>
                      <a:endParaRPr lang="en-IN" sz="900" b="0" i="0" u="none" strike="noStrike">
                        <a:solidFill>
                          <a:srgbClr val="000000"/>
                        </a:solidFill>
                        <a:effectLst/>
                        <a:latin typeface="Arial" panose="020B0604020202020204" pitchFamily="34" charset="0"/>
                      </a:endParaRPr>
                    </a:p>
                  </a:txBody>
                  <a:tcPr marL="6350" marR="6350" marT="6350" marB="0" anchor="ctr"/>
                </a:tc>
                <a:tc>
                  <a:txBody>
                    <a:bodyPr/>
                    <a:lstStyle/>
                    <a:p>
                      <a:pPr algn="ctr" fontAlgn="ctr"/>
                      <a:r>
                        <a:rPr lang="en-IN" sz="900" u="none" strike="noStrike">
                          <a:effectLst/>
                        </a:rPr>
                        <a:t>6.33333</a:t>
                      </a:r>
                      <a:endParaRPr lang="en-IN" sz="900" b="0" i="0" u="none" strike="noStrike">
                        <a:solidFill>
                          <a:srgbClr val="000000"/>
                        </a:solidFill>
                        <a:effectLst/>
                        <a:latin typeface="Arial" panose="020B0604020202020204" pitchFamily="34" charset="0"/>
                      </a:endParaRPr>
                    </a:p>
                  </a:txBody>
                  <a:tcPr marL="6350" marR="6350" marT="6350" marB="0" anchor="ctr"/>
                </a:tc>
                <a:tc>
                  <a:txBody>
                    <a:bodyPr/>
                    <a:lstStyle/>
                    <a:p>
                      <a:pPr algn="ctr" fontAlgn="ctr"/>
                      <a:r>
                        <a:rPr lang="en-IN" sz="900" u="none" strike="noStrike">
                          <a:effectLst/>
                        </a:rPr>
                        <a:t>10.5</a:t>
                      </a:r>
                      <a:endParaRPr lang="en-IN" sz="900" b="0" i="0" u="none" strike="noStrike">
                        <a:solidFill>
                          <a:srgbClr val="000000"/>
                        </a:solidFill>
                        <a:effectLst/>
                        <a:latin typeface="Arial" panose="020B0604020202020204" pitchFamily="34" charset="0"/>
                      </a:endParaRPr>
                    </a:p>
                  </a:txBody>
                  <a:tcPr marL="6350" marR="6350" marT="6350" marB="0" anchor="ctr"/>
                </a:tc>
                <a:tc>
                  <a:txBody>
                    <a:bodyPr/>
                    <a:lstStyle/>
                    <a:p>
                      <a:pPr algn="ctr" fontAlgn="ctr"/>
                      <a:r>
                        <a:rPr lang="en-IN" sz="900" u="none" strike="noStrike">
                          <a:effectLst/>
                        </a:rPr>
                        <a:t>8.41667</a:t>
                      </a:r>
                      <a:endParaRPr lang="en-IN" sz="900" b="0" i="0" u="none" strike="noStrike">
                        <a:solidFill>
                          <a:srgbClr val="000000"/>
                        </a:solidFill>
                        <a:effectLst/>
                        <a:latin typeface="Arial" panose="020B0604020202020204" pitchFamily="34" charset="0"/>
                      </a:endParaRPr>
                    </a:p>
                  </a:txBody>
                  <a:tcPr marL="6350" marR="6350" marT="6350" marB="0" anchor="ctr"/>
                </a:tc>
                <a:tc>
                  <a:txBody>
                    <a:bodyPr/>
                    <a:lstStyle/>
                    <a:p>
                      <a:pPr algn="ctr" fontAlgn="ctr"/>
                      <a:r>
                        <a:rPr lang="en-IN" sz="900" u="none" strike="noStrike">
                          <a:effectLst/>
                        </a:rPr>
                        <a:t>29</a:t>
                      </a:r>
                      <a:endParaRPr lang="en-IN" sz="900" b="0" i="0" u="none" strike="noStrike">
                        <a:solidFill>
                          <a:srgbClr val="000000"/>
                        </a:solidFill>
                        <a:effectLst/>
                        <a:latin typeface="Arial" panose="020B0604020202020204" pitchFamily="34" charset="0"/>
                      </a:endParaRPr>
                    </a:p>
                  </a:txBody>
                  <a:tcPr marL="6350" marR="6350" marT="6350" marB="0" anchor="ctr"/>
                </a:tc>
                <a:tc>
                  <a:txBody>
                    <a:bodyPr/>
                    <a:lstStyle/>
                    <a:p>
                      <a:pPr algn="ctr" fontAlgn="ctr"/>
                      <a:r>
                        <a:rPr lang="en-IN" sz="900" u="none" strike="noStrike">
                          <a:effectLst/>
                        </a:rPr>
                        <a:t>0.2871</a:t>
                      </a:r>
                      <a:endParaRPr lang="en-IN" sz="900" b="0" i="0" u="none" strike="noStrike">
                        <a:solidFill>
                          <a:srgbClr val="000000"/>
                        </a:solidFill>
                        <a:effectLst/>
                        <a:latin typeface="Arial" panose="020B0604020202020204" pitchFamily="34" charset="0"/>
                      </a:endParaRPr>
                    </a:p>
                  </a:txBody>
                  <a:tcPr marL="6350" marR="6350" marT="6350" marB="0" anchor="ctr"/>
                </a:tc>
                <a:tc>
                  <a:txBody>
                    <a:bodyPr/>
                    <a:lstStyle/>
                    <a:p>
                      <a:pPr algn="ctr" fontAlgn="ctr"/>
                      <a:r>
                        <a:rPr lang="en-IN" sz="900" u="none" strike="noStrike">
                          <a:effectLst/>
                        </a:rPr>
                        <a:t>98</a:t>
                      </a:r>
                      <a:endParaRPr lang="en-IN" sz="900" b="0" i="0" u="none" strike="noStrike">
                        <a:solidFill>
                          <a:srgbClr val="000000"/>
                        </a:solidFill>
                        <a:effectLst/>
                        <a:latin typeface="Arial" panose="020B0604020202020204" pitchFamily="34" charset="0"/>
                      </a:endParaRPr>
                    </a:p>
                  </a:txBody>
                  <a:tcPr marL="6350" marR="6350" marT="6350" marB="0" anchor="ctr"/>
                </a:tc>
                <a:tc>
                  <a:txBody>
                    <a:bodyPr/>
                    <a:lstStyle/>
                    <a:p>
                      <a:pPr algn="ctr" fontAlgn="ctr"/>
                      <a:r>
                        <a:rPr lang="en-IN" sz="900" u="none" strike="noStrike">
                          <a:effectLst/>
                        </a:rPr>
                        <a:t>3</a:t>
                      </a:r>
                      <a:endParaRPr lang="en-IN" sz="900" b="0" i="0" u="none" strike="noStrike">
                        <a:solidFill>
                          <a:srgbClr val="000000"/>
                        </a:solidFill>
                        <a:effectLst/>
                        <a:latin typeface="Arial" panose="020B0604020202020204" pitchFamily="34" charset="0"/>
                      </a:endParaRPr>
                    </a:p>
                  </a:txBody>
                  <a:tcPr marL="6350" marR="6350" marT="6350" marB="0" anchor="ctr"/>
                </a:tc>
                <a:tc>
                  <a:txBody>
                    <a:bodyPr/>
                    <a:lstStyle/>
                    <a:p>
                      <a:pPr algn="ctr" fontAlgn="ctr"/>
                      <a:r>
                        <a:rPr lang="en-IN" sz="900" u="none" strike="noStrike">
                          <a:effectLst/>
                        </a:rPr>
                        <a:t>0.9703</a:t>
                      </a:r>
                      <a:endParaRPr lang="en-IN" sz="900" b="0" i="0" u="none" strike="noStrike">
                        <a:solidFill>
                          <a:srgbClr val="000000"/>
                        </a:solidFill>
                        <a:effectLst/>
                        <a:latin typeface="Arial" panose="020B0604020202020204" pitchFamily="34" charset="0"/>
                      </a:endParaRPr>
                    </a:p>
                  </a:txBody>
                  <a:tcPr marL="6350" marR="6350" marT="6350" marB="0" anchor="ctr"/>
                </a:tc>
                <a:extLst>
                  <a:ext uri="{0D108BD9-81ED-4DB2-BD59-A6C34878D82A}">
                    <a16:rowId xmlns:a16="http://schemas.microsoft.com/office/drawing/2014/main" val="2917235082"/>
                  </a:ext>
                </a:extLst>
              </a:tr>
              <a:tr h="190500">
                <a:tc>
                  <a:txBody>
                    <a:bodyPr/>
                    <a:lstStyle/>
                    <a:p>
                      <a:pPr algn="ctr" fontAlgn="ctr"/>
                      <a:r>
                        <a:rPr lang="en-IN" sz="900" u="none" strike="noStrike">
                          <a:effectLst/>
                        </a:rPr>
                        <a:t>4</a:t>
                      </a:r>
                      <a:endParaRPr lang="en-IN" sz="900" b="0" i="0" u="none" strike="noStrike">
                        <a:solidFill>
                          <a:srgbClr val="000000"/>
                        </a:solidFill>
                        <a:effectLst/>
                        <a:latin typeface="Arial" panose="020B0604020202020204" pitchFamily="34" charset="0"/>
                      </a:endParaRPr>
                    </a:p>
                  </a:txBody>
                  <a:tcPr marL="6350" marR="6350" marT="6350" marB="0" anchor="ctr"/>
                </a:tc>
                <a:tc>
                  <a:txBody>
                    <a:bodyPr/>
                    <a:lstStyle/>
                    <a:p>
                      <a:pPr algn="ctr" fontAlgn="ctr"/>
                      <a:r>
                        <a:rPr lang="en-IN" sz="900" u="none" strike="noStrike">
                          <a:effectLst/>
                        </a:rPr>
                        <a:t>10.5</a:t>
                      </a:r>
                      <a:endParaRPr lang="en-IN" sz="900" b="0" i="0" u="none" strike="noStrike">
                        <a:solidFill>
                          <a:srgbClr val="000000"/>
                        </a:solidFill>
                        <a:effectLst/>
                        <a:latin typeface="Arial" panose="020B0604020202020204" pitchFamily="34" charset="0"/>
                      </a:endParaRPr>
                    </a:p>
                  </a:txBody>
                  <a:tcPr marL="6350" marR="6350" marT="6350" marB="0" anchor="ctr"/>
                </a:tc>
                <a:tc>
                  <a:txBody>
                    <a:bodyPr/>
                    <a:lstStyle/>
                    <a:p>
                      <a:pPr algn="ctr" fontAlgn="ctr"/>
                      <a:r>
                        <a:rPr lang="en-IN" sz="900" u="none" strike="noStrike">
                          <a:effectLst/>
                        </a:rPr>
                        <a:t>14.6667</a:t>
                      </a:r>
                      <a:endParaRPr lang="en-IN" sz="900" b="0" i="0" u="none" strike="noStrike">
                        <a:solidFill>
                          <a:srgbClr val="000000"/>
                        </a:solidFill>
                        <a:effectLst/>
                        <a:latin typeface="Arial" panose="020B0604020202020204" pitchFamily="34" charset="0"/>
                      </a:endParaRPr>
                    </a:p>
                  </a:txBody>
                  <a:tcPr marL="6350" marR="6350" marT="6350" marB="0" anchor="ctr"/>
                </a:tc>
                <a:tc>
                  <a:txBody>
                    <a:bodyPr/>
                    <a:lstStyle/>
                    <a:p>
                      <a:pPr algn="ctr" fontAlgn="ctr"/>
                      <a:r>
                        <a:rPr lang="en-IN" sz="900" u="none" strike="noStrike">
                          <a:effectLst/>
                        </a:rPr>
                        <a:t>12.5833</a:t>
                      </a:r>
                      <a:endParaRPr lang="en-IN" sz="900" b="0" i="0" u="none" strike="noStrike">
                        <a:solidFill>
                          <a:srgbClr val="000000"/>
                        </a:solidFill>
                        <a:effectLst/>
                        <a:latin typeface="Arial" panose="020B0604020202020204" pitchFamily="34" charset="0"/>
                      </a:endParaRPr>
                    </a:p>
                  </a:txBody>
                  <a:tcPr marL="6350" marR="6350" marT="6350" marB="0" anchor="ctr"/>
                </a:tc>
                <a:tc>
                  <a:txBody>
                    <a:bodyPr/>
                    <a:lstStyle/>
                    <a:p>
                      <a:pPr algn="ctr" fontAlgn="ctr"/>
                      <a:r>
                        <a:rPr lang="en-IN" sz="900" u="none" strike="noStrike">
                          <a:effectLst/>
                        </a:rPr>
                        <a:t>1</a:t>
                      </a:r>
                      <a:endParaRPr lang="en-IN" sz="900" b="0" i="0" u="none" strike="noStrike">
                        <a:solidFill>
                          <a:srgbClr val="000000"/>
                        </a:solidFill>
                        <a:effectLst/>
                        <a:latin typeface="Arial" panose="020B0604020202020204" pitchFamily="34" charset="0"/>
                      </a:endParaRPr>
                    </a:p>
                  </a:txBody>
                  <a:tcPr marL="6350" marR="6350" marT="6350" marB="0" anchor="ctr"/>
                </a:tc>
                <a:tc>
                  <a:txBody>
                    <a:bodyPr/>
                    <a:lstStyle/>
                    <a:p>
                      <a:pPr algn="ctr" fontAlgn="ctr"/>
                      <a:r>
                        <a:rPr lang="en-IN" sz="900" u="none" strike="noStrike">
                          <a:effectLst/>
                        </a:rPr>
                        <a:t>0.0099</a:t>
                      </a:r>
                      <a:endParaRPr lang="en-IN" sz="900" b="0" i="0" u="none" strike="noStrike">
                        <a:solidFill>
                          <a:srgbClr val="000000"/>
                        </a:solidFill>
                        <a:effectLst/>
                        <a:latin typeface="Arial" panose="020B0604020202020204" pitchFamily="34" charset="0"/>
                      </a:endParaRPr>
                    </a:p>
                  </a:txBody>
                  <a:tcPr marL="6350" marR="6350" marT="6350" marB="0" anchor="ctr"/>
                </a:tc>
                <a:tc>
                  <a:txBody>
                    <a:bodyPr/>
                    <a:lstStyle/>
                    <a:p>
                      <a:pPr algn="ctr" fontAlgn="ctr"/>
                      <a:r>
                        <a:rPr lang="en-IN" sz="900" u="none" strike="noStrike">
                          <a:effectLst/>
                        </a:rPr>
                        <a:t>99</a:t>
                      </a:r>
                      <a:endParaRPr lang="en-IN" sz="900" b="0" i="0" u="none" strike="noStrike">
                        <a:solidFill>
                          <a:srgbClr val="000000"/>
                        </a:solidFill>
                        <a:effectLst/>
                        <a:latin typeface="Arial" panose="020B0604020202020204" pitchFamily="34" charset="0"/>
                      </a:endParaRPr>
                    </a:p>
                  </a:txBody>
                  <a:tcPr marL="6350" marR="6350" marT="6350" marB="0" anchor="ctr"/>
                </a:tc>
                <a:tc>
                  <a:txBody>
                    <a:bodyPr/>
                    <a:lstStyle/>
                    <a:p>
                      <a:pPr algn="ctr" fontAlgn="ctr"/>
                      <a:r>
                        <a:rPr lang="en-IN" sz="900" u="none" strike="noStrike">
                          <a:effectLst/>
                        </a:rPr>
                        <a:t>4</a:t>
                      </a:r>
                      <a:endParaRPr lang="en-IN" sz="900" b="0" i="0" u="none" strike="noStrike">
                        <a:solidFill>
                          <a:srgbClr val="000000"/>
                        </a:solidFill>
                        <a:effectLst/>
                        <a:latin typeface="Arial" panose="020B0604020202020204" pitchFamily="34" charset="0"/>
                      </a:endParaRPr>
                    </a:p>
                  </a:txBody>
                  <a:tcPr marL="6350" marR="6350" marT="6350" marB="0" anchor="ctr"/>
                </a:tc>
                <a:tc>
                  <a:txBody>
                    <a:bodyPr/>
                    <a:lstStyle/>
                    <a:p>
                      <a:pPr algn="ctr" fontAlgn="ctr"/>
                      <a:r>
                        <a:rPr lang="en-IN" sz="900" u="none" strike="noStrike">
                          <a:effectLst/>
                        </a:rPr>
                        <a:t>0.9802</a:t>
                      </a:r>
                      <a:endParaRPr lang="en-IN" sz="900" b="0" i="0" u="none" strike="noStrike">
                        <a:solidFill>
                          <a:srgbClr val="000000"/>
                        </a:solidFill>
                        <a:effectLst/>
                        <a:latin typeface="Arial" panose="020B0604020202020204" pitchFamily="34" charset="0"/>
                      </a:endParaRPr>
                    </a:p>
                  </a:txBody>
                  <a:tcPr marL="6350" marR="6350" marT="6350" marB="0" anchor="ctr"/>
                </a:tc>
                <a:extLst>
                  <a:ext uri="{0D108BD9-81ED-4DB2-BD59-A6C34878D82A}">
                    <a16:rowId xmlns:a16="http://schemas.microsoft.com/office/drawing/2014/main" val="2510235684"/>
                  </a:ext>
                </a:extLst>
              </a:tr>
              <a:tr h="190500">
                <a:tc>
                  <a:txBody>
                    <a:bodyPr/>
                    <a:lstStyle/>
                    <a:p>
                      <a:pPr algn="ctr" fontAlgn="ctr"/>
                      <a:r>
                        <a:rPr lang="en-IN" sz="900" u="none" strike="noStrike">
                          <a:effectLst/>
                        </a:rPr>
                        <a:t>5</a:t>
                      </a:r>
                      <a:endParaRPr lang="en-IN" sz="900" b="0" i="0" u="none" strike="noStrike">
                        <a:solidFill>
                          <a:srgbClr val="000000"/>
                        </a:solidFill>
                        <a:effectLst/>
                        <a:latin typeface="Arial" panose="020B0604020202020204" pitchFamily="34" charset="0"/>
                      </a:endParaRPr>
                    </a:p>
                  </a:txBody>
                  <a:tcPr marL="6350" marR="6350" marT="6350" marB="0" anchor="ctr"/>
                </a:tc>
                <a:tc>
                  <a:txBody>
                    <a:bodyPr/>
                    <a:lstStyle/>
                    <a:p>
                      <a:pPr algn="ctr" fontAlgn="ctr"/>
                      <a:r>
                        <a:rPr lang="en-IN" sz="900" u="none" strike="noStrike">
                          <a:effectLst/>
                        </a:rPr>
                        <a:t>14.6667</a:t>
                      </a:r>
                      <a:endParaRPr lang="en-IN" sz="900" b="0" i="0" u="none" strike="noStrike">
                        <a:solidFill>
                          <a:srgbClr val="000000"/>
                        </a:solidFill>
                        <a:effectLst/>
                        <a:latin typeface="Arial" panose="020B0604020202020204" pitchFamily="34" charset="0"/>
                      </a:endParaRPr>
                    </a:p>
                  </a:txBody>
                  <a:tcPr marL="6350" marR="6350" marT="6350" marB="0" anchor="ctr"/>
                </a:tc>
                <a:tc>
                  <a:txBody>
                    <a:bodyPr/>
                    <a:lstStyle/>
                    <a:p>
                      <a:pPr algn="ctr" fontAlgn="ctr"/>
                      <a:r>
                        <a:rPr lang="en-IN" sz="900" u="none" strike="noStrike">
                          <a:effectLst/>
                        </a:rPr>
                        <a:t>18.8333</a:t>
                      </a:r>
                      <a:endParaRPr lang="en-IN" sz="900" b="0" i="0" u="none" strike="noStrike">
                        <a:solidFill>
                          <a:srgbClr val="000000"/>
                        </a:solidFill>
                        <a:effectLst/>
                        <a:latin typeface="Arial" panose="020B0604020202020204" pitchFamily="34" charset="0"/>
                      </a:endParaRPr>
                    </a:p>
                  </a:txBody>
                  <a:tcPr marL="6350" marR="6350" marT="6350" marB="0" anchor="ctr"/>
                </a:tc>
                <a:tc>
                  <a:txBody>
                    <a:bodyPr/>
                    <a:lstStyle/>
                    <a:p>
                      <a:pPr algn="ctr" fontAlgn="ctr"/>
                      <a:r>
                        <a:rPr lang="en-IN" sz="900" u="none" strike="noStrike">
                          <a:effectLst/>
                        </a:rPr>
                        <a:t>16.75</a:t>
                      </a:r>
                      <a:endParaRPr lang="en-IN" sz="900" b="0" i="0" u="none" strike="noStrike">
                        <a:solidFill>
                          <a:srgbClr val="000000"/>
                        </a:solidFill>
                        <a:effectLst/>
                        <a:latin typeface="Arial" panose="020B0604020202020204" pitchFamily="34" charset="0"/>
                      </a:endParaRPr>
                    </a:p>
                  </a:txBody>
                  <a:tcPr marL="6350" marR="6350" marT="6350" marB="0" anchor="ctr"/>
                </a:tc>
                <a:tc>
                  <a:txBody>
                    <a:bodyPr/>
                    <a:lstStyle/>
                    <a:p>
                      <a:pPr algn="ctr" fontAlgn="ctr"/>
                      <a:r>
                        <a:rPr lang="en-IN" sz="900" u="none" strike="noStrike">
                          <a:effectLst/>
                        </a:rPr>
                        <a:t>1</a:t>
                      </a:r>
                      <a:endParaRPr lang="en-IN" sz="900" b="0" i="0" u="none" strike="noStrike">
                        <a:solidFill>
                          <a:srgbClr val="000000"/>
                        </a:solidFill>
                        <a:effectLst/>
                        <a:latin typeface="Arial" panose="020B0604020202020204" pitchFamily="34" charset="0"/>
                      </a:endParaRPr>
                    </a:p>
                  </a:txBody>
                  <a:tcPr marL="6350" marR="6350" marT="6350" marB="0" anchor="ctr"/>
                </a:tc>
                <a:tc>
                  <a:txBody>
                    <a:bodyPr/>
                    <a:lstStyle/>
                    <a:p>
                      <a:pPr algn="ctr" fontAlgn="ctr"/>
                      <a:r>
                        <a:rPr lang="en-IN" sz="900" u="none" strike="noStrike">
                          <a:effectLst/>
                        </a:rPr>
                        <a:t>0.0099</a:t>
                      </a:r>
                      <a:endParaRPr lang="en-IN" sz="900" b="0" i="0" u="none" strike="noStrike">
                        <a:solidFill>
                          <a:srgbClr val="000000"/>
                        </a:solidFill>
                        <a:effectLst/>
                        <a:latin typeface="Arial" panose="020B0604020202020204" pitchFamily="34" charset="0"/>
                      </a:endParaRPr>
                    </a:p>
                  </a:txBody>
                  <a:tcPr marL="6350" marR="6350" marT="6350" marB="0" anchor="ctr"/>
                </a:tc>
                <a:tc>
                  <a:txBody>
                    <a:bodyPr/>
                    <a:lstStyle/>
                    <a:p>
                      <a:pPr algn="ctr" fontAlgn="ctr"/>
                      <a:r>
                        <a:rPr lang="en-IN" sz="900" u="none" strike="noStrike">
                          <a:effectLst/>
                        </a:rPr>
                        <a:t>100</a:t>
                      </a:r>
                      <a:endParaRPr lang="en-IN" sz="900" b="0" i="0" u="none" strike="noStrike">
                        <a:solidFill>
                          <a:srgbClr val="000000"/>
                        </a:solidFill>
                        <a:effectLst/>
                        <a:latin typeface="Arial" panose="020B0604020202020204" pitchFamily="34" charset="0"/>
                      </a:endParaRPr>
                    </a:p>
                  </a:txBody>
                  <a:tcPr marL="6350" marR="6350" marT="6350" marB="0" anchor="ctr"/>
                </a:tc>
                <a:tc>
                  <a:txBody>
                    <a:bodyPr/>
                    <a:lstStyle/>
                    <a:p>
                      <a:pPr algn="ctr" fontAlgn="ctr"/>
                      <a:r>
                        <a:rPr lang="en-IN" sz="900" u="none" strike="noStrike">
                          <a:effectLst/>
                        </a:rPr>
                        <a:t>5</a:t>
                      </a:r>
                      <a:endParaRPr lang="en-IN" sz="900" b="0" i="0" u="none" strike="noStrike">
                        <a:solidFill>
                          <a:srgbClr val="000000"/>
                        </a:solidFill>
                        <a:effectLst/>
                        <a:latin typeface="Arial" panose="020B0604020202020204" pitchFamily="34" charset="0"/>
                      </a:endParaRPr>
                    </a:p>
                  </a:txBody>
                  <a:tcPr marL="6350" marR="6350" marT="6350" marB="0" anchor="ctr"/>
                </a:tc>
                <a:tc>
                  <a:txBody>
                    <a:bodyPr/>
                    <a:lstStyle/>
                    <a:p>
                      <a:pPr algn="ctr" fontAlgn="ctr"/>
                      <a:r>
                        <a:rPr lang="en-IN" sz="900" u="none" strike="noStrike">
                          <a:effectLst/>
                        </a:rPr>
                        <a:t>0.9901</a:t>
                      </a:r>
                      <a:endParaRPr lang="en-IN" sz="900" b="0" i="0" u="none" strike="noStrike">
                        <a:solidFill>
                          <a:srgbClr val="000000"/>
                        </a:solidFill>
                        <a:effectLst/>
                        <a:latin typeface="Arial" panose="020B0604020202020204" pitchFamily="34" charset="0"/>
                      </a:endParaRPr>
                    </a:p>
                  </a:txBody>
                  <a:tcPr marL="6350" marR="6350" marT="6350" marB="0" anchor="ctr"/>
                </a:tc>
                <a:extLst>
                  <a:ext uri="{0D108BD9-81ED-4DB2-BD59-A6C34878D82A}">
                    <a16:rowId xmlns:a16="http://schemas.microsoft.com/office/drawing/2014/main" val="2383562222"/>
                  </a:ext>
                </a:extLst>
              </a:tr>
              <a:tr h="190500">
                <a:tc>
                  <a:txBody>
                    <a:bodyPr/>
                    <a:lstStyle/>
                    <a:p>
                      <a:pPr algn="ctr" fontAlgn="ctr"/>
                      <a:r>
                        <a:rPr lang="en-IN" sz="900" u="none" strike="noStrike">
                          <a:effectLst/>
                        </a:rPr>
                        <a:t>6</a:t>
                      </a:r>
                      <a:endParaRPr lang="en-IN" sz="900" b="0" i="0" u="none" strike="noStrike">
                        <a:solidFill>
                          <a:srgbClr val="000000"/>
                        </a:solidFill>
                        <a:effectLst/>
                        <a:latin typeface="Arial" panose="020B0604020202020204" pitchFamily="34" charset="0"/>
                      </a:endParaRPr>
                    </a:p>
                  </a:txBody>
                  <a:tcPr marL="6350" marR="6350" marT="6350" marB="0" anchor="ctr"/>
                </a:tc>
                <a:tc>
                  <a:txBody>
                    <a:bodyPr/>
                    <a:lstStyle/>
                    <a:p>
                      <a:pPr algn="ctr" fontAlgn="ctr"/>
                      <a:r>
                        <a:rPr lang="en-IN" sz="900" u="none" strike="noStrike">
                          <a:effectLst/>
                        </a:rPr>
                        <a:t>18.8333</a:t>
                      </a:r>
                      <a:endParaRPr lang="en-IN" sz="900" b="0" i="0" u="none" strike="noStrike">
                        <a:solidFill>
                          <a:srgbClr val="000000"/>
                        </a:solidFill>
                        <a:effectLst/>
                        <a:latin typeface="Arial" panose="020B0604020202020204" pitchFamily="34" charset="0"/>
                      </a:endParaRPr>
                    </a:p>
                  </a:txBody>
                  <a:tcPr marL="6350" marR="6350" marT="6350" marB="0" anchor="ctr"/>
                </a:tc>
                <a:tc>
                  <a:txBody>
                    <a:bodyPr/>
                    <a:lstStyle/>
                    <a:p>
                      <a:pPr algn="ctr" fontAlgn="ctr"/>
                      <a:r>
                        <a:rPr lang="en-IN" sz="900" u="none" strike="noStrike">
                          <a:effectLst/>
                        </a:rPr>
                        <a:t>23</a:t>
                      </a:r>
                      <a:endParaRPr lang="en-IN" sz="900" b="0" i="0" u="none" strike="noStrike">
                        <a:solidFill>
                          <a:srgbClr val="000000"/>
                        </a:solidFill>
                        <a:effectLst/>
                        <a:latin typeface="Arial" panose="020B0604020202020204" pitchFamily="34" charset="0"/>
                      </a:endParaRPr>
                    </a:p>
                  </a:txBody>
                  <a:tcPr marL="6350" marR="6350" marT="6350" marB="0" anchor="ctr"/>
                </a:tc>
                <a:tc>
                  <a:txBody>
                    <a:bodyPr/>
                    <a:lstStyle/>
                    <a:p>
                      <a:pPr algn="ctr" fontAlgn="ctr"/>
                      <a:r>
                        <a:rPr lang="en-IN" sz="900" u="none" strike="noStrike">
                          <a:effectLst/>
                        </a:rPr>
                        <a:t>20.9167</a:t>
                      </a:r>
                      <a:endParaRPr lang="en-IN" sz="900" b="0" i="0" u="none" strike="noStrike">
                        <a:solidFill>
                          <a:srgbClr val="000000"/>
                        </a:solidFill>
                        <a:effectLst/>
                        <a:latin typeface="Arial" panose="020B0604020202020204" pitchFamily="34" charset="0"/>
                      </a:endParaRPr>
                    </a:p>
                  </a:txBody>
                  <a:tcPr marL="6350" marR="6350" marT="6350" marB="0" anchor="ctr"/>
                </a:tc>
                <a:tc>
                  <a:txBody>
                    <a:bodyPr/>
                    <a:lstStyle/>
                    <a:p>
                      <a:pPr algn="ctr" fontAlgn="ctr"/>
                      <a:r>
                        <a:rPr lang="en-IN" sz="900" u="none" strike="noStrike">
                          <a:effectLst/>
                        </a:rPr>
                        <a:t>1</a:t>
                      </a:r>
                      <a:endParaRPr lang="en-IN" sz="900" b="0" i="0" u="none" strike="noStrike">
                        <a:solidFill>
                          <a:srgbClr val="000000"/>
                        </a:solidFill>
                        <a:effectLst/>
                        <a:latin typeface="Arial" panose="020B0604020202020204" pitchFamily="34" charset="0"/>
                      </a:endParaRPr>
                    </a:p>
                  </a:txBody>
                  <a:tcPr marL="6350" marR="6350" marT="6350" marB="0" anchor="ctr"/>
                </a:tc>
                <a:tc>
                  <a:txBody>
                    <a:bodyPr/>
                    <a:lstStyle/>
                    <a:p>
                      <a:pPr algn="ctr" fontAlgn="ctr"/>
                      <a:r>
                        <a:rPr lang="en-IN" sz="900" u="none" strike="noStrike">
                          <a:effectLst/>
                        </a:rPr>
                        <a:t>0.0099</a:t>
                      </a:r>
                      <a:endParaRPr lang="en-IN" sz="900" b="0" i="0" u="none" strike="noStrike">
                        <a:solidFill>
                          <a:srgbClr val="000000"/>
                        </a:solidFill>
                        <a:effectLst/>
                        <a:latin typeface="Arial" panose="020B0604020202020204" pitchFamily="34" charset="0"/>
                      </a:endParaRPr>
                    </a:p>
                  </a:txBody>
                  <a:tcPr marL="6350" marR="6350" marT="6350" marB="0" anchor="ctr"/>
                </a:tc>
                <a:tc>
                  <a:txBody>
                    <a:bodyPr/>
                    <a:lstStyle/>
                    <a:p>
                      <a:pPr algn="ctr" fontAlgn="ctr"/>
                      <a:r>
                        <a:rPr lang="en-IN" sz="900" u="none" strike="noStrike">
                          <a:effectLst/>
                        </a:rPr>
                        <a:t>101</a:t>
                      </a:r>
                      <a:endParaRPr lang="en-IN" sz="900" b="0" i="0" u="none" strike="noStrike">
                        <a:solidFill>
                          <a:srgbClr val="000000"/>
                        </a:solidFill>
                        <a:effectLst/>
                        <a:latin typeface="Arial" panose="020B0604020202020204" pitchFamily="34" charset="0"/>
                      </a:endParaRPr>
                    </a:p>
                  </a:txBody>
                  <a:tcPr marL="6350" marR="6350" marT="6350" marB="0" anchor="ctr"/>
                </a:tc>
                <a:tc>
                  <a:txBody>
                    <a:bodyPr/>
                    <a:lstStyle/>
                    <a:p>
                      <a:pPr algn="ctr" fontAlgn="ctr"/>
                      <a:r>
                        <a:rPr lang="en-IN" sz="900" u="none" strike="noStrike">
                          <a:effectLst/>
                        </a:rPr>
                        <a:t>6</a:t>
                      </a:r>
                      <a:endParaRPr lang="en-IN" sz="900" b="0" i="0" u="none" strike="noStrike">
                        <a:solidFill>
                          <a:srgbClr val="000000"/>
                        </a:solidFill>
                        <a:effectLst/>
                        <a:latin typeface="Arial" panose="020B0604020202020204" pitchFamily="34" charset="0"/>
                      </a:endParaRPr>
                    </a:p>
                  </a:txBody>
                  <a:tcPr marL="6350" marR="6350" marT="6350" marB="0" anchor="ctr"/>
                </a:tc>
                <a:tc>
                  <a:txBody>
                    <a:bodyPr/>
                    <a:lstStyle/>
                    <a:p>
                      <a:pPr algn="ctr" fontAlgn="ctr"/>
                      <a:r>
                        <a:rPr lang="en-IN" sz="900" u="none" strike="noStrike">
                          <a:effectLst/>
                        </a:rPr>
                        <a:t>1</a:t>
                      </a:r>
                      <a:endParaRPr lang="en-IN" sz="900" b="0" i="0" u="none" strike="noStrike">
                        <a:solidFill>
                          <a:srgbClr val="000000"/>
                        </a:solidFill>
                        <a:effectLst/>
                        <a:latin typeface="Arial" panose="020B0604020202020204" pitchFamily="34" charset="0"/>
                      </a:endParaRPr>
                    </a:p>
                  </a:txBody>
                  <a:tcPr marL="6350" marR="6350" marT="6350" marB="0" anchor="ctr"/>
                </a:tc>
                <a:extLst>
                  <a:ext uri="{0D108BD9-81ED-4DB2-BD59-A6C34878D82A}">
                    <a16:rowId xmlns:a16="http://schemas.microsoft.com/office/drawing/2014/main" val="3590972629"/>
                  </a:ext>
                </a:extLst>
              </a:tr>
              <a:tr h="190500">
                <a:tc>
                  <a:txBody>
                    <a:bodyPr/>
                    <a:lstStyle/>
                    <a:p>
                      <a:pPr algn="ctr" fontAlgn="ctr"/>
                      <a:r>
                        <a:rPr lang="en-IN" sz="900" u="none" strike="noStrike">
                          <a:effectLst/>
                        </a:rPr>
                        <a:t> </a:t>
                      </a:r>
                      <a:endParaRPr lang="en-IN" sz="900" b="0" i="0" u="none" strike="noStrike">
                        <a:solidFill>
                          <a:srgbClr val="000000"/>
                        </a:solidFill>
                        <a:effectLst/>
                        <a:latin typeface="Arial" panose="020B0604020202020204" pitchFamily="34" charset="0"/>
                      </a:endParaRPr>
                    </a:p>
                  </a:txBody>
                  <a:tcPr marL="6350" marR="6350" marT="6350" marB="0" anchor="ctr"/>
                </a:tc>
                <a:tc>
                  <a:txBody>
                    <a:bodyPr/>
                    <a:lstStyle/>
                    <a:p>
                      <a:pPr algn="ctr" fontAlgn="ctr"/>
                      <a:r>
                        <a:rPr lang="en-IN" sz="900" u="none" strike="noStrike">
                          <a:effectLst/>
                        </a:rPr>
                        <a:t>above</a:t>
                      </a:r>
                      <a:endParaRPr lang="en-IN" sz="900" b="0" i="0" u="none" strike="noStrike">
                        <a:solidFill>
                          <a:srgbClr val="000000"/>
                        </a:solidFill>
                        <a:effectLst/>
                        <a:latin typeface="Arial" panose="020B0604020202020204" pitchFamily="34" charset="0"/>
                      </a:endParaRPr>
                    </a:p>
                  </a:txBody>
                  <a:tcPr marL="6350" marR="6350" marT="6350" marB="0" anchor="ctr"/>
                </a:tc>
                <a:tc>
                  <a:txBody>
                    <a:bodyPr/>
                    <a:lstStyle/>
                    <a:p>
                      <a:pPr algn="ctr" fontAlgn="ctr"/>
                      <a:r>
                        <a:rPr lang="en-IN" sz="900" u="none" strike="noStrike" dirty="0">
                          <a:effectLst/>
                        </a:rPr>
                        <a:t>23</a:t>
                      </a:r>
                      <a:endParaRPr lang="en-IN" sz="900" b="0" i="0" u="none" strike="noStrike" dirty="0">
                        <a:solidFill>
                          <a:srgbClr val="000000"/>
                        </a:solidFill>
                        <a:effectLst/>
                        <a:latin typeface="Arial" panose="020B0604020202020204" pitchFamily="34" charset="0"/>
                      </a:endParaRPr>
                    </a:p>
                  </a:txBody>
                  <a:tcPr marL="6350" marR="6350" marT="6350" marB="0" anchor="ctr"/>
                </a:tc>
                <a:tc>
                  <a:txBody>
                    <a:bodyPr/>
                    <a:lstStyle/>
                    <a:p>
                      <a:pPr algn="ctr" fontAlgn="ctr"/>
                      <a:r>
                        <a:rPr lang="en-IN" sz="900" u="none" strike="noStrike">
                          <a:effectLst/>
                        </a:rPr>
                        <a:t> </a:t>
                      </a:r>
                      <a:endParaRPr lang="en-IN" sz="900" b="0" i="0" u="none" strike="noStrike">
                        <a:solidFill>
                          <a:srgbClr val="000000"/>
                        </a:solidFill>
                        <a:effectLst/>
                        <a:latin typeface="Arial" panose="020B0604020202020204" pitchFamily="34" charset="0"/>
                      </a:endParaRPr>
                    </a:p>
                  </a:txBody>
                  <a:tcPr marL="6350" marR="6350" marT="6350" marB="0" anchor="ctr"/>
                </a:tc>
                <a:tc>
                  <a:txBody>
                    <a:bodyPr/>
                    <a:lstStyle/>
                    <a:p>
                      <a:pPr algn="ctr" fontAlgn="ctr"/>
                      <a:r>
                        <a:rPr lang="en-IN" sz="900" u="none" strike="noStrike">
                          <a:effectLst/>
                        </a:rPr>
                        <a:t>0</a:t>
                      </a:r>
                      <a:endParaRPr lang="en-IN" sz="900" b="0" i="0" u="none" strike="noStrike">
                        <a:solidFill>
                          <a:srgbClr val="000000"/>
                        </a:solidFill>
                        <a:effectLst/>
                        <a:latin typeface="Arial" panose="020B0604020202020204" pitchFamily="34" charset="0"/>
                      </a:endParaRPr>
                    </a:p>
                  </a:txBody>
                  <a:tcPr marL="6350" marR="6350" marT="6350" marB="0" anchor="ctr"/>
                </a:tc>
                <a:tc>
                  <a:txBody>
                    <a:bodyPr/>
                    <a:lstStyle/>
                    <a:p>
                      <a:pPr algn="ctr" fontAlgn="ctr"/>
                      <a:r>
                        <a:rPr lang="en-IN" sz="900" u="none" strike="noStrike">
                          <a:effectLst/>
                        </a:rPr>
                        <a:t>0</a:t>
                      </a:r>
                      <a:endParaRPr lang="en-IN" sz="900" b="0" i="0" u="none" strike="noStrike">
                        <a:solidFill>
                          <a:srgbClr val="000000"/>
                        </a:solidFill>
                        <a:effectLst/>
                        <a:latin typeface="Arial" panose="020B0604020202020204" pitchFamily="34" charset="0"/>
                      </a:endParaRPr>
                    </a:p>
                  </a:txBody>
                  <a:tcPr marL="6350" marR="6350" marT="6350" marB="0" anchor="ctr"/>
                </a:tc>
                <a:tc>
                  <a:txBody>
                    <a:bodyPr/>
                    <a:lstStyle/>
                    <a:p>
                      <a:pPr algn="ctr" fontAlgn="ctr"/>
                      <a:r>
                        <a:rPr lang="en-IN" sz="900" u="none" strike="noStrike">
                          <a:effectLst/>
                        </a:rPr>
                        <a:t>101</a:t>
                      </a:r>
                      <a:endParaRPr lang="en-IN" sz="900" b="0" i="0" u="none" strike="noStrike">
                        <a:solidFill>
                          <a:srgbClr val="000000"/>
                        </a:solidFill>
                        <a:effectLst/>
                        <a:latin typeface="Arial" panose="020B0604020202020204" pitchFamily="34" charset="0"/>
                      </a:endParaRPr>
                    </a:p>
                  </a:txBody>
                  <a:tcPr marL="6350" marR="6350" marT="6350" marB="0" anchor="ctr"/>
                </a:tc>
                <a:tc>
                  <a:txBody>
                    <a:bodyPr/>
                    <a:lstStyle/>
                    <a:p>
                      <a:pPr algn="ctr" fontAlgn="ctr"/>
                      <a:r>
                        <a:rPr lang="en-IN" sz="900" u="none" strike="noStrike">
                          <a:effectLst/>
                        </a:rPr>
                        <a:t> </a:t>
                      </a:r>
                      <a:endParaRPr lang="en-IN" sz="900" b="0" i="0" u="none" strike="noStrike">
                        <a:solidFill>
                          <a:srgbClr val="000000"/>
                        </a:solidFill>
                        <a:effectLst/>
                        <a:latin typeface="Arial" panose="020B0604020202020204" pitchFamily="34" charset="0"/>
                      </a:endParaRPr>
                    </a:p>
                  </a:txBody>
                  <a:tcPr marL="6350" marR="6350" marT="6350" marB="0" anchor="ctr"/>
                </a:tc>
                <a:tc>
                  <a:txBody>
                    <a:bodyPr/>
                    <a:lstStyle/>
                    <a:p>
                      <a:pPr algn="ctr" fontAlgn="ctr"/>
                      <a:r>
                        <a:rPr lang="en-IN" sz="900" u="none" strike="noStrike" dirty="0">
                          <a:effectLst/>
                        </a:rPr>
                        <a:t>1</a:t>
                      </a:r>
                      <a:endParaRPr lang="en-IN" sz="900" b="0" i="0" u="none" strike="noStrike" dirty="0">
                        <a:solidFill>
                          <a:srgbClr val="000000"/>
                        </a:solidFill>
                        <a:effectLst/>
                        <a:latin typeface="Arial" panose="020B0604020202020204" pitchFamily="34" charset="0"/>
                      </a:endParaRPr>
                    </a:p>
                  </a:txBody>
                  <a:tcPr marL="6350" marR="6350" marT="6350" marB="0" anchor="ctr"/>
                </a:tc>
                <a:extLst>
                  <a:ext uri="{0D108BD9-81ED-4DB2-BD59-A6C34878D82A}">
                    <a16:rowId xmlns:a16="http://schemas.microsoft.com/office/drawing/2014/main" val="2686796419"/>
                  </a:ext>
                </a:extLst>
              </a:tr>
            </a:tbl>
          </a:graphicData>
        </a:graphic>
      </p:graphicFrame>
      <p:sp>
        <p:nvSpPr>
          <p:cNvPr id="21" name="TextBox 20">
            <a:extLst>
              <a:ext uri="{FF2B5EF4-FFF2-40B4-BE49-F238E27FC236}">
                <a16:creationId xmlns:a16="http://schemas.microsoft.com/office/drawing/2014/main" id="{4E894E3A-7DA3-463F-81FC-FF1615D0E407}"/>
              </a:ext>
            </a:extLst>
          </p:cNvPr>
          <p:cNvSpPr txBox="1"/>
          <p:nvPr/>
        </p:nvSpPr>
        <p:spPr>
          <a:xfrm>
            <a:off x="228598" y="3341313"/>
            <a:ext cx="6096000" cy="369332"/>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sng" strike="noStrike" cap="none" normalizeH="0" baseline="0" dirty="0">
                <a:ln>
                  <a:noFill/>
                </a:ln>
                <a:solidFill>
                  <a:srgbClr val="000000"/>
                </a:solidFill>
                <a:effectLst/>
                <a:latin typeface="Arial" panose="020B0604020202020204" pitchFamily="34" charset="0"/>
                <a:ea typeface="Calibri" panose="020F0502020204030204" pitchFamily="34" charset="0"/>
                <a:cs typeface="Arial" panose="020B0604020202020204" pitchFamily="34" charset="0"/>
              </a:rPr>
              <a:t>Frequency Tabulation for V8</a:t>
            </a:r>
            <a:endParaRPr kumimoji="0" lang="en-US" altLang="en-US" sz="1600" b="0" i="0" u="sng" strike="noStrike" cap="none" normalizeH="0" baseline="0" dirty="0">
              <a:ln>
                <a:noFill/>
              </a:ln>
              <a:solidFill>
                <a:schemeClr val="tx1"/>
              </a:solidFill>
              <a:effectLst/>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4DBE02EA-D705-4032-8B9A-768DFCCFD318}"/>
              </a:ext>
            </a:extLst>
          </p:cNvPr>
          <p:cNvSpPr/>
          <p:nvPr/>
        </p:nvSpPr>
        <p:spPr>
          <a:xfrm>
            <a:off x="2699628" y="959939"/>
            <a:ext cx="3615045" cy="2073126"/>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endParaRPr lang="en-IN" dirty="0"/>
          </a:p>
        </p:txBody>
      </p:sp>
      <p:sp>
        <p:nvSpPr>
          <p:cNvPr id="23" name="TextBox 22">
            <a:extLst>
              <a:ext uri="{FF2B5EF4-FFF2-40B4-BE49-F238E27FC236}">
                <a16:creationId xmlns:a16="http://schemas.microsoft.com/office/drawing/2014/main" id="{1C1F99DA-5955-44D6-B9BE-2CEDED3B7D26}"/>
              </a:ext>
            </a:extLst>
          </p:cNvPr>
          <p:cNvSpPr txBox="1"/>
          <p:nvPr/>
        </p:nvSpPr>
        <p:spPr>
          <a:xfrm>
            <a:off x="6122113" y="4178201"/>
            <a:ext cx="5867400" cy="1661993"/>
          </a:xfrm>
          <a:prstGeom prst="rect">
            <a:avLst/>
          </a:prstGeom>
          <a:noFill/>
        </p:spPr>
        <p:txBody>
          <a:bodyPr wrap="square" rtlCol="0">
            <a:spAutoFit/>
          </a:bodyPr>
          <a:lstStyle/>
          <a:p>
            <a:r>
              <a:rPr lang="en-US" b="1" u="sng" dirty="0">
                <a:solidFill>
                  <a:srgbClr val="FF0000"/>
                </a:solidFill>
                <a:latin typeface="Arial" panose="020B0604020202020204" pitchFamily="34" charset="0"/>
                <a:cs typeface="Arial" panose="020B0604020202020204" pitchFamily="34" charset="0"/>
              </a:rPr>
              <a:t>Interpretation:</a:t>
            </a:r>
          </a:p>
          <a:p>
            <a:endParaRPr lang="en-US" b="1" u="sng" dirty="0">
              <a:solidFill>
                <a:srgbClr val="FF0000"/>
              </a:solidFill>
              <a:latin typeface="Arial" panose="020B0604020202020204" pitchFamily="34" charset="0"/>
              <a:cs typeface="Arial" panose="020B0604020202020204" pitchFamily="34" charset="0"/>
            </a:endParaRPr>
          </a:p>
          <a:p>
            <a:r>
              <a:rPr lang="en-US" sz="1600" dirty="0">
                <a:solidFill>
                  <a:srgbClr val="FF0000"/>
                </a:solidFill>
                <a:latin typeface="Arial" panose="020B0604020202020204" pitchFamily="34" charset="0"/>
                <a:cs typeface="Arial" panose="020B0604020202020204" pitchFamily="34" charset="0"/>
              </a:rPr>
              <a:t>From the above histogram, we can see that it skewed to the right and have some outliers. The median for the distribution is 5 and the mean is 5.37. The range is between 0 and 21. </a:t>
            </a:r>
          </a:p>
          <a:p>
            <a:endParaRPr lang="en-IN" dirty="0"/>
          </a:p>
        </p:txBody>
      </p:sp>
      <p:sp>
        <p:nvSpPr>
          <p:cNvPr id="24" name="Rectangle 23">
            <a:extLst>
              <a:ext uri="{FF2B5EF4-FFF2-40B4-BE49-F238E27FC236}">
                <a16:creationId xmlns:a16="http://schemas.microsoft.com/office/drawing/2014/main" id="{A4F84DDB-02AF-4D48-AB3B-0BE768A85F04}"/>
              </a:ext>
            </a:extLst>
          </p:cNvPr>
          <p:cNvSpPr/>
          <p:nvPr/>
        </p:nvSpPr>
        <p:spPr>
          <a:xfrm>
            <a:off x="6614160" y="1727200"/>
            <a:ext cx="307778" cy="1360886"/>
          </a:xfrm>
          <a:prstGeom prst="rect">
            <a:avLst/>
          </a:prstGeom>
          <a:solidFill>
            <a:srgbClr val="DEDEDE"/>
          </a:solidFill>
          <a:ln>
            <a:solidFill>
              <a:srgbClr val="DEDE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6" name="TextBox 25">
            <a:extLst>
              <a:ext uri="{FF2B5EF4-FFF2-40B4-BE49-F238E27FC236}">
                <a16:creationId xmlns:a16="http://schemas.microsoft.com/office/drawing/2014/main" id="{E80F1C6E-DC59-48B1-824E-2797DDF53530}"/>
              </a:ext>
            </a:extLst>
          </p:cNvPr>
          <p:cNvSpPr txBox="1"/>
          <p:nvPr/>
        </p:nvSpPr>
        <p:spPr>
          <a:xfrm rot="16200000">
            <a:off x="3630144" y="-248018"/>
            <a:ext cx="6096000" cy="307777"/>
          </a:xfrm>
          <a:prstGeom prst="rect">
            <a:avLst/>
          </a:prstGeom>
          <a:noFill/>
        </p:spPr>
        <p:txBody>
          <a:bodyPr wrap="square">
            <a:spAutoFit/>
          </a:bodyPr>
          <a:lstStyle/>
          <a:p>
            <a:r>
              <a:rPr lang="en-US" sz="1400" b="1" dirty="0">
                <a:latin typeface="Arial" panose="020B0604020202020204" pitchFamily="34" charset="0"/>
                <a:cs typeface="Arial" panose="020B0604020202020204" pitchFamily="34" charset="0"/>
              </a:rPr>
              <a:t>Percentage</a:t>
            </a:r>
            <a:endParaRPr lang="en-IN" sz="1400" b="1" dirty="0">
              <a:latin typeface="Arial" panose="020B0604020202020204" pitchFamily="34" charset="0"/>
              <a:cs typeface="Arial" panose="020B0604020202020204" pitchFamily="34" charset="0"/>
            </a:endParaRPr>
          </a:p>
        </p:txBody>
      </p:sp>
      <p:pic>
        <p:nvPicPr>
          <p:cNvPr id="2" name="v8 audio">
            <a:hlinkClick r:id="" action="ppaction://media"/>
            <a:extLst>
              <a:ext uri="{FF2B5EF4-FFF2-40B4-BE49-F238E27FC236}">
                <a16:creationId xmlns:a16="http://schemas.microsoft.com/office/drawing/2014/main" id="{1DA1D52F-04BF-4860-8DC9-06D3530974FD}"/>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557001" y="126405"/>
            <a:ext cx="406400" cy="406400"/>
          </a:xfrm>
          <a:prstGeom prst="rect">
            <a:avLst/>
          </a:prstGeom>
        </p:spPr>
      </p:pic>
    </p:spTree>
    <p:extLst>
      <p:ext uri="{BB962C8B-B14F-4D97-AF65-F5344CB8AC3E}">
        <p14:creationId xmlns:p14="http://schemas.microsoft.com/office/powerpoint/2010/main" val="283064034"/>
      </p:ext>
    </p:extLst>
  </p:cSld>
  <p:clrMapOvr>
    <a:masterClrMapping/>
  </p:clrMapOvr>
  <mc:AlternateContent xmlns:mc="http://schemas.openxmlformats.org/markup-compatibility/2006" xmlns:p14="http://schemas.microsoft.com/office/powerpoint/2010/main">
    <mc:Choice Requires="p14">
      <p:transition spd="med" p14:dur="700" advTm="21730">
        <p:fade/>
      </p:transition>
    </mc:Choice>
    <mc:Fallback xmlns="">
      <p:transition spd="med" advTm="2173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2172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7D21DA9-CFDF-4097-A565-BD7C01298A91}"/>
              </a:ext>
            </a:extLst>
          </p:cNvPr>
          <p:cNvSpPr txBox="1"/>
          <p:nvPr/>
        </p:nvSpPr>
        <p:spPr>
          <a:xfrm>
            <a:off x="276224" y="310634"/>
            <a:ext cx="8197216" cy="369332"/>
          </a:xfrm>
          <a:prstGeom prst="rect">
            <a:avLst/>
          </a:prstGeom>
          <a:noFill/>
        </p:spPr>
        <p:txBody>
          <a:bodyPr wrap="square">
            <a:spAutoFit/>
          </a:bodyPr>
          <a:lstStyle/>
          <a:p>
            <a:r>
              <a:rPr lang="en-US" dirty="0">
                <a:solidFill>
                  <a:srgbClr val="0000FF"/>
                </a:solidFill>
              </a:rPr>
              <a:t>Data Variable: V10 – Amount of data (GB) unused at the end of the month</a:t>
            </a:r>
            <a:endParaRPr lang="en-IN" dirty="0">
              <a:solidFill>
                <a:srgbClr val="0000FF"/>
              </a:solidFill>
            </a:endParaRPr>
          </a:p>
        </p:txBody>
      </p:sp>
      <p:pic>
        <p:nvPicPr>
          <p:cNvPr id="7" name="Picture 6">
            <a:extLst>
              <a:ext uri="{FF2B5EF4-FFF2-40B4-BE49-F238E27FC236}">
                <a16:creationId xmlns:a16="http://schemas.microsoft.com/office/drawing/2014/main" id="{21D1DB33-CC4D-4A2D-BBE1-0768B394194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32440" y="679966"/>
            <a:ext cx="5359510" cy="4038808"/>
          </a:xfrm>
          <a:prstGeom prst="rect">
            <a:avLst/>
          </a:prstGeom>
        </p:spPr>
      </p:pic>
      <p:pic>
        <p:nvPicPr>
          <p:cNvPr id="9" name="Picture 8">
            <a:extLst>
              <a:ext uri="{FF2B5EF4-FFF2-40B4-BE49-F238E27FC236}">
                <a16:creationId xmlns:a16="http://schemas.microsoft.com/office/drawing/2014/main" id="{395E9DE3-6CD8-4BC3-90CA-272A92E5944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0049" y="679966"/>
            <a:ext cx="3038475" cy="2177487"/>
          </a:xfrm>
          <a:prstGeom prst="rect">
            <a:avLst/>
          </a:prstGeom>
        </p:spPr>
      </p:pic>
      <p:graphicFrame>
        <p:nvGraphicFramePr>
          <p:cNvPr id="10" name="Table 9">
            <a:extLst>
              <a:ext uri="{FF2B5EF4-FFF2-40B4-BE49-F238E27FC236}">
                <a16:creationId xmlns:a16="http://schemas.microsoft.com/office/drawing/2014/main" id="{9668C05F-3D91-4374-AE78-447B8CACA64C}"/>
              </a:ext>
            </a:extLst>
          </p:cNvPr>
          <p:cNvGraphicFramePr>
            <a:graphicFrameLocks noGrp="1"/>
          </p:cNvGraphicFramePr>
          <p:nvPr>
            <p:extLst>
              <p:ext uri="{D42A27DB-BD31-4B8C-83A1-F6EECF244321}">
                <p14:modId xmlns:p14="http://schemas.microsoft.com/office/powerpoint/2010/main" val="1284622937"/>
              </p:ext>
            </p:extLst>
          </p:nvPr>
        </p:nvGraphicFramePr>
        <p:xfrm>
          <a:off x="400049" y="3184032"/>
          <a:ext cx="5695947" cy="2229239"/>
        </p:xfrm>
        <a:graphic>
          <a:graphicData uri="http://schemas.openxmlformats.org/drawingml/2006/table">
            <a:tbl>
              <a:tblPr>
                <a:tableStyleId>{5C22544A-7EE6-4342-B048-85BDC9FD1C3A}</a:tableStyleId>
              </a:tblPr>
              <a:tblGrid>
                <a:gridCol w="632883">
                  <a:extLst>
                    <a:ext uri="{9D8B030D-6E8A-4147-A177-3AD203B41FA5}">
                      <a16:colId xmlns:a16="http://schemas.microsoft.com/office/drawing/2014/main" val="3816380958"/>
                    </a:ext>
                  </a:extLst>
                </a:gridCol>
                <a:gridCol w="632883">
                  <a:extLst>
                    <a:ext uri="{9D8B030D-6E8A-4147-A177-3AD203B41FA5}">
                      <a16:colId xmlns:a16="http://schemas.microsoft.com/office/drawing/2014/main" val="1588360768"/>
                    </a:ext>
                  </a:extLst>
                </a:gridCol>
                <a:gridCol w="632883">
                  <a:extLst>
                    <a:ext uri="{9D8B030D-6E8A-4147-A177-3AD203B41FA5}">
                      <a16:colId xmlns:a16="http://schemas.microsoft.com/office/drawing/2014/main" val="1153560068"/>
                    </a:ext>
                  </a:extLst>
                </a:gridCol>
                <a:gridCol w="632883">
                  <a:extLst>
                    <a:ext uri="{9D8B030D-6E8A-4147-A177-3AD203B41FA5}">
                      <a16:colId xmlns:a16="http://schemas.microsoft.com/office/drawing/2014/main" val="1914186927"/>
                    </a:ext>
                  </a:extLst>
                </a:gridCol>
                <a:gridCol w="632883">
                  <a:extLst>
                    <a:ext uri="{9D8B030D-6E8A-4147-A177-3AD203B41FA5}">
                      <a16:colId xmlns:a16="http://schemas.microsoft.com/office/drawing/2014/main" val="1875601125"/>
                    </a:ext>
                  </a:extLst>
                </a:gridCol>
                <a:gridCol w="632883">
                  <a:extLst>
                    <a:ext uri="{9D8B030D-6E8A-4147-A177-3AD203B41FA5}">
                      <a16:colId xmlns:a16="http://schemas.microsoft.com/office/drawing/2014/main" val="1717494220"/>
                    </a:ext>
                  </a:extLst>
                </a:gridCol>
                <a:gridCol w="632883">
                  <a:extLst>
                    <a:ext uri="{9D8B030D-6E8A-4147-A177-3AD203B41FA5}">
                      <a16:colId xmlns:a16="http://schemas.microsoft.com/office/drawing/2014/main" val="301958659"/>
                    </a:ext>
                  </a:extLst>
                </a:gridCol>
                <a:gridCol w="632883">
                  <a:extLst>
                    <a:ext uri="{9D8B030D-6E8A-4147-A177-3AD203B41FA5}">
                      <a16:colId xmlns:a16="http://schemas.microsoft.com/office/drawing/2014/main" val="3702388941"/>
                    </a:ext>
                  </a:extLst>
                </a:gridCol>
                <a:gridCol w="632883">
                  <a:extLst>
                    <a:ext uri="{9D8B030D-6E8A-4147-A177-3AD203B41FA5}">
                      <a16:colId xmlns:a16="http://schemas.microsoft.com/office/drawing/2014/main" val="3775008546"/>
                    </a:ext>
                  </a:extLst>
                </a:gridCol>
              </a:tblGrid>
              <a:tr h="283721">
                <a:tc>
                  <a:txBody>
                    <a:bodyPr/>
                    <a:lstStyle/>
                    <a:p>
                      <a:pPr algn="ctr" fontAlgn="ctr"/>
                      <a:r>
                        <a:rPr lang="en-IN" sz="900" u="none" strike="noStrike">
                          <a:effectLst/>
                        </a:rPr>
                        <a:t> </a:t>
                      </a:r>
                      <a:endParaRPr lang="en-IN" sz="900" b="0" i="0" u="none" strike="noStrike">
                        <a:solidFill>
                          <a:srgbClr val="000000"/>
                        </a:solidFill>
                        <a:effectLst/>
                        <a:latin typeface="Arial" panose="020B0604020202020204" pitchFamily="34" charset="0"/>
                      </a:endParaRPr>
                    </a:p>
                  </a:txBody>
                  <a:tcPr marL="6350" marR="6350" marT="6350" marB="0" anchor="ctr"/>
                </a:tc>
                <a:tc>
                  <a:txBody>
                    <a:bodyPr/>
                    <a:lstStyle/>
                    <a:p>
                      <a:pPr algn="ctr" fontAlgn="ctr"/>
                      <a:r>
                        <a:rPr lang="en-IN" sz="900" u="none" strike="noStrike">
                          <a:effectLst/>
                        </a:rPr>
                        <a:t>Lower</a:t>
                      </a:r>
                      <a:endParaRPr lang="en-IN" sz="900" b="0" i="1" u="none" strike="noStrike">
                        <a:solidFill>
                          <a:srgbClr val="000000"/>
                        </a:solidFill>
                        <a:effectLst/>
                        <a:latin typeface="Arial" panose="020B0604020202020204" pitchFamily="34" charset="0"/>
                      </a:endParaRPr>
                    </a:p>
                  </a:txBody>
                  <a:tcPr marL="6350" marR="6350" marT="6350" marB="0" anchor="ctr"/>
                </a:tc>
                <a:tc>
                  <a:txBody>
                    <a:bodyPr/>
                    <a:lstStyle/>
                    <a:p>
                      <a:pPr algn="ctr" fontAlgn="ctr"/>
                      <a:r>
                        <a:rPr lang="en-IN" sz="900" u="none" strike="noStrike">
                          <a:effectLst/>
                        </a:rPr>
                        <a:t>Upper</a:t>
                      </a:r>
                      <a:endParaRPr lang="en-IN" sz="900" b="0" i="1" u="none" strike="noStrike">
                        <a:solidFill>
                          <a:srgbClr val="000000"/>
                        </a:solidFill>
                        <a:effectLst/>
                        <a:latin typeface="Arial" panose="020B0604020202020204" pitchFamily="34" charset="0"/>
                      </a:endParaRPr>
                    </a:p>
                  </a:txBody>
                  <a:tcPr marL="6350" marR="6350" marT="6350" marB="0" anchor="ctr"/>
                </a:tc>
                <a:tc>
                  <a:txBody>
                    <a:bodyPr/>
                    <a:lstStyle/>
                    <a:p>
                      <a:pPr algn="ctr" fontAlgn="ctr"/>
                      <a:r>
                        <a:rPr lang="en-IN" sz="900" u="none" strike="noStrike">
                          <a:effectLst/>
                        </a:rPr>
                        <a:t> </a:t>
                      </a:r>
                      <a:endParaRPr lang="en-IN" sz="900" b="0" i="0" u="none" strike="noStrike">
                        <a:solidFill>
                          <a:srgbClr val="000000"/>
                        </a:solidFill>
                        <a:effectLst/>
                        <a:latin typeface="Arial" panose="020B0604020202020204" pitchFamily="34" charset="0"/>
                      </a:endParaRPr>
                    </a:p>
                  </a:txBody>
                  <a:tcPr marL="6350" marR="6350" marT="6350" marB="0" anchor="ctr"/>
                </a:tc>
                <a:tc>
                  <a:txBody>
                    <a:bodyPr/>
                    <a:lstStyle/>
                    <a:p>
                      <a:pPr algn="ctr" fontAlgn="ctr"/>
                      <a:r>
                        <a:rPr lang="en-IN" sz="900" u="none" strike="noStrike">
                          <a:effectLst/>
                        </a:rPr>
                        <a:t> </a:t>
                      </a:r>
                      <a:endParaRPr lang="en-IN" sz="900" b="0" i="0" u="none" strike="noStrike">
                        <a:solidFill>
                          <a:srgbClr val="000000"/>
                        </a:solidFill>
                        <a:effectLst/>
                        <a:latin typeface="Arial" panose="020B0604020202020204" pitchFamily="34" charset="0"/>
                      </a:endParaRPr>
                    </a:p>
                  </a:txBody>
                  <a:tcPr marL="6350" marR="6350" marT="6350" marB="0" anchor="ctr"/>
                </a:tc>
                <a:tc>
                  <a:txBody>
                    <a:bodyPr/>
                    <a:lstStyle/>
                    <a:p>
                      <a:pPr algn="ctr" fontAlgn="ctr"/>
                      <a:r>
                        <a:rPr lang="en-IN" sz="900" u="none" strike="noStrike">
                          <a:effectLst/>
                        </a:rPr>
                        <a:t>Relative</a:t>
                      </a:r>
                      <a:endParaRPr lang="en-IN" sz="900" b="0" i="1" u="none" strike="noStrike">
                        <a:solidFill>
                          <a:srgbClr val="000000"/>
                        </a:solidFill>
                        <a:effectLst/>
                        <a:latin typeface="Arial" panose="020B0604020202020204" pitchFamily="34" charset="0"/>
                      </a:endParaRPr>
                    </a:p>
                  </a:txBody>
                  <a:tcPr marL="6350" marR="6350" marT="6350" marB="0" anchor="ctr"/>
                </a:tc>
                <a:tc>
                  <a:txBody>
                    <a:bodyPr/>
                    <a:lstStyle/>
                    <a:p>
                      <a:pPr algn="ctr" fontAlgn="ctr"/>
                      <a:r>
                        <a:rPr lang="en-IN" sz="900" u="none" strike="noStrike">
                          <a:effectLst/>
                        </a:rPr>
                        <a:t>Cumulative</a:t>
                      </a:r>
                      <a:endParaRPr lang="en-IN" sz="900" b="0" i="1" u="none" strike="noStrike">
                        <a:solidFill>
                          <a:srgbClr val="000000"/>
                        </a:solidFill>
                        <a:effectLst/>
                        <a:latin typeface="Arial" panose="020B0604020202020204" pitchFamily="34" charset="0"/>
                      </a:endParaRPr>
                    </a:p>
                  </a:txBody>
                  <a:tcPr marL="6350" marR="6350" marT="6350" marB="0" anchor="ctr"/>
                </a:tc>
                <a:tc>
                  <a:txBody>
                    <a:bodyPr/>
                    <a:lstStyle/>
                    <a:p>
                      <a:pPr algn="ctr" fontAlgn="ctr"/>
                      <a:r>
                        <a:rPr lang="en-IN" sz="900" u="none" strike="noStrike">
                          <a:effectLst/>
                        </a:rPr>
                        <a:t> </a:t>
                      </a:r>
                      <a:endParaRPr lang="en-IN" sz="900" b="0" i="0" u="none" strike="noStrike">
                        <a:solidFill>
                          <a:srgbClr val="000000"/>
                        </a:solidFill>
                        <a:effectLst/>
                        <a:latin typeface="Arial" panose="020B0604020202020204" pitchFamily="34" charset="0"/>
                      </a:endParaRPr>
                    </a:p>
                  </a:txBody>
                  <a:tcPr marL="6350" marR="6350" marT="6350" marB="0" anchor="ctr"/>
                </a:tc>
                <a:tc>
                  <a:txBody>
                    <a:bodyPr/>
                    <a:lstStyle/>
                    <a:p>
                      <a:pPr algn="ctr" fontAlgn="ctr"/>
                      <a:r>
                        <a:rPr lang="en-IN" sz="900" u="none" strike="noStrike">
                          <a:effectLst/>
                        </a:rPr>
                        <a:t>Cum. Rel.</a:t>
                      </a:r>
                      <a:endParaRPr lang="en-IN" sz="900" b="0" i="1" u="none" strike="noStrike">
                        <a:solidFill>
                          <a:srgbClr val="000000"/>
                        </a:solidFill>
                        <a:effectLst/>
                        <a:latin typeface="Arial" panose="020B0604020202020204" pitchFamily="34" charset="0"/>
                      </a:endParaRPr>
                    </a:p>
                  </a:txBody>
                  <a:tcPr marL="6350" marR="6350" marT="6350" marB="0" anchor="ctr"/>
                </a:tc>
                <a:extLst>
                  <a:ext uri="{0D108BD9-81ED-4DB2-BD59-A6C34878D82A}">
                    <a16:rowId xmlns:a16="http://schemas.microsoft.com/office/drawing/2014/main" val="479524943"/>
                  </a:ext>
                </a:extLst>
              </a:tr>
              <a:tr h="283721">
                <a:tc>
                  <a:txBody>
                    <a:bodyPr/>
                    <a:lstStyle/>
                    <a:p>
                      <a:pPr algn="ctr" fontAlgn="ctr"/>
                      <a:r>
                        <a:rPr lang="en-IN" sz="900" u="none" strike="noStrike">
                          <a:effectLst/>
                        </a:rPr>
                        <a:t>Class</a:t>
                      </a:r>
                      <a:endParaRPr lang="en-IN" sz="900" b="0" i="1" u="none" strike="noStrike">
                        <a:solidFill>
                          <a:srgbClr val="000000"/>
                        </a:solidFill>
                        <a:effectLst/>
                        <a:latin typeface="Arial" panose="020B0604020202020204" pitchFamily="34" charset="0"/>
                      </a:endParaRPr>
                    </a:p>
                  </a:txBody>
                  <a:tcPr marL="6350" marR="6350" marT="6350" marB="0" anchor="ctr"/>
                </a:tc>
                <a:tc>
                  <a:txBody>
                    <a:bodyPr/>
                    <a:lstStyle/>
                    <a:p>
                      <a:pPr algn="ctr" fontAlgn="ctr"/>
                      <a:r>
                        <a:rPr lang="en-IN" sz="900" u="none" strike="noStrike">
                          <a:effectLst/>
                        </a:rPr>
                        <a:t>Limit</a:t>
                      </a:r>
                      <a:endParaRPr lang="en-IN" sz="900" b="0" i="1" u="none" strike="noStrike">
                        <a:solidFill>
                          <a:srgbClr val="000000"/>
                        </a:solidFill>
                        <a:effectLst/>
                        <a:latin typeface="Arial" panose="020B0604020202020204" pitchFamily="34" charset="0"/>
                      </a:endParaRPr>
                    </a:p>
                  </a:txBody>
                  <a:tcPr marL="6350" marR="6350" marT="6350" marB="0" anchor="ctr"/>
                </a:tc>
                <a:tc>
                  <a:txBody>
                    <a:bodyPr/>
                    <a:lstStyle/>
                    <a:p>
                      <a:pPr algn="ctr" fontAlgn="ctr"/>
                      <a:r>
                        <a:rPr lang="en-IN" sz="900" u="none" strike="noStrike">
                          <a:effectLst/>
                        </a:rPr>
                        <a:t>Limit</a:t>
                      </a:r>
                      <a:endParaRPr lang="en-IN" sz="900" b="0" i="1" u="none" strike="noStrike">
                        <a:solidFill>
                          <a:srgbClr val="000000"/>
                        </a:solidFill>
                        <a:effectLst/>
                        <a:latin typeface="Arial" panose="020B0604020202020204" pitchFamily="34" charset="0"/>
                      </a:endParaRPr>
                    </a:p>
                  </a:txBody>
                  <a:tcPr marL="6350" marR="6350" marT="6350" marB="0" anchor="ctr"/>
                </a:tc>
                <a:tc>
                  <a:txBody>
                    <a:bodyPr/>
                    <a:lstStyle/>
                    <a:p>
                      <a:pPr algn="ctr" fontAlgn="ctr"/>
                      <a:r>
                        <a:rPr lang="en-IN" sz="900" u="none" strike="noStrike">
                          <a:effectLst/>
                        </a:rPr>
                        <a:t>Midpoint</a:t>
                      </a:r>
                      <a:endParaRPr lang="en-IN" sz="900" b="0" i="1" u="none" strike="noStrike">
                        <a:solidFill>
                          <a:srgbClr val="000000"/>
                        </a:solidFill>
                        <a:effectLst/>
                        <a:latin typeface="Arial" panose="020B0604020202020204" pitchFamily="34" charset="0"/>
                      </a:endParaRPr>
                    </a:p>
                  </a:txBody>
                  <a:tcPr marL="6350" marR="6350" marT="6350" marB="0" anchor="ctr"/>
                </a:tc>
                <a:tc>
                  <a:txBody>
                    <a:bodyPr/>
                    <a:lstStyle/>
                    <a:p>
                      <a:pPr algn="ctr" fontAlgn="ctr"/>
                      <a:r>
                        <a:rPr lang="en-IN" sz="900" u="none" strike="noStrike">
                          <a:effectLst/>
                        </a:rPr>
                        <a:t>Frequency</a:t>
                      </a:r>
                      <a:endParaRPr lang="en-IN" sz="900" b="0" i="1" u="none" strike="noStrike">
                        <a:solidFill>
                          <a:srgbClr val="000000"/>
                        </a:solidFill>
                        <a:effectLst/>
                        <a:latin typeface="Arial" panose="020B0604020202020204" pitchFamily="34" charset="0"/>
                      </a:endParaRPr>
                    </a:p>
                  </a:txBody>
                  <a:tcPr marL="6350" marR="6350" marT="6350" marB="0" anchor="ctr"/>
                </a:tc>
                <a:tc>
                  <a:txBody>
                    <a:bodyPr/>
                    <a:lstStyle/>
                    <a:p>
                      <a:pPr algn="ctr" fontAlgn="ctr"/>
                      <a:r>
                        <a:rPr lang="en-IN" sz="900" u="none" strike="noStrike">
                          <a:effectLst/>
                        </a:rPr>
                        <a:t>Frequency</a:t>
                      </a:r>
                      <a:endParaRPr lang="en-IN" sz="900" b="0" i="1" u="none" strike="noStrike">
                        <a:solidFill>
                          <a:srgbClr val="000000"/>
                        </a:solidFill>
                        <a:effectLst/>
                        <a:latin typeface="Arial" panose="020B0604020202020204" pitchFamily="34" charset="0"/>
                      </a:endParaRPr>
                    </a:p>
                  </a:txBody>
                  <a:tcPr marL="6350" marR="6350" marT="6350" marB="0" anchor="ctr"/>
                </a:tc>
                <a:tc>
                  <a:txBody>
                    <a:bodyPr/>
                    <a:lstStyle/>
                    <a:p>
                      <a:pPr algn="ctr" fontAlgn="ctr"/>
                      <a:r>
                        <a:rPr lang="en-IN" sz="900" u="none" strike="noStrike">
                          <a:effectLst/>
                        </a:rPr>
                        <a:t>Frequency</a:t>
                      </a:r>
                      <a:endParaRPr lang="en-IN" sz="900" b="0" i="1" u="none" strike="noStrike">
                        <a:solidFill>
                          <a:srgbClr val="000000"/>
                        </a:solidFill>
                        <a:effectLst/>
                        <a:latin typeface="Arial" panose="020B0604020202020204" pitchFamily="34" charset="0"/>
                      </a:endParaRPr>
                    </a:p>
                  </a:txBody>
                  <a:tcPr marL="6350" marR="6350" marT="6350" marB="0" anchor="ctr"/>
                </a:tc>
                <a:tc>
                  <a:txBody>
                    <a:bodyPr/>
                    <a:lstStyle/>
                    <a:p>
                      <a:pPr algn="ctr" fontAlgn="ctr"/>
                      <a:r>
                        <a:rPr lang="en-IN" sz="900" u="none" strike="noStrike">
                          <a:effectLst/>
                        </a:rPr>
                        <a:t>Class</a:t>
                      </a:r>
                      <a:endParaRPr lang="en-IN" sz="900" b="0" i="1" u="none" strike="noStrike">
                        <a:solidFill>
                          <a:srgbClr val="000000"/>
                        </a:solidFill>
                        <a:effectLst/>
                        <a:latin typeface="Arial" panose="020B0604020202020204" pitchFamily="34" charset="0"/>
                      </a:endParaRPr>
                    </a:p>
                  </a:txBody>
                  <a:tcPr marL="6350" marR="6350" marT="6350" marB="0" anchor="ctr"/>
                </a:tc>
                <a:tc>
                  <a:txBody>
                    <a:bodyPr/>
                    <a:lstStyle/>
                    <a:p>
                      <a:pPr algn="ctr" fontAlgn="ctr"/>
                      <a:r>
                        <a:rPr lang="en-IN" sz="900" u="none" strike="noStrike">
                          <a:effectLst/>
                        </a:rPr>
                        <a:t>Frequency</a:t>
                      </a:r>
                      <a:endParaRPr lang="en-IN" sz="900" b="0" i="1" u="none" strike="noStrike">
                        <a:solidFill>
                          <a:srgbClr val="000000"/>
                        </a:solidFill>
                        <a:effectLst/>
                        <a:latin typeface="Arial" panose="020B0604020202020204" pitchFamily="34" charset="0"/>
                      </a:endParaRPr>
                    </a:p>
                  </a:txBody>
                  <a:tcPr marL="6350" marR="6350" marT="6350" marB="0" anchor="ctr"/>
                </a:tc>
                <a:extLst>
                  <a:ext uri="{0D108BD9-81ED-4DB2-BD59-A6C34878D82A}">
                    <a16:rowId xmlns:a16="http://schemas.microsoft.com/office/drawing/2014/main" val="1999029948"/>
                  </a:ext>
                </a:extLst>
              </a:tr>
              <a:tr h="272141">
                <a:tc>
                  <a:txBody>
                    <a:bodyPr/>
                    <a:lstStyle/>
                    <a:p>
                      <a:pPr algn="ctr" fontAlgn="ctr"/>
                      <a:r>
                        <a:rPr lang="en-IN" sz="900" u="none" strike="noStrike">
                          <a:effectLst/>
                        </a:rPr>
                        <a:t> </a:t>
                      </a:r>
                      <a:endParaRPr lang="en-IN" sz="900" b="0" i="0" u="none" strike="noStrike">
                        <a:solidFill>
                          <a:srgbClr val="000000"/>
                        </a:solidFill>
                        <a:effectLst/>
                        <a:latin typeface="Arial" panose="020B0604020202020204" pitchFamily="34" charset="0"/>
                      </a:endParaRPr>
                    </a:p>
                  </a:txBody>
                  <a:tcPr marL="6350" marR="6350" marT="6350" marB="0" anchor="ctr"/>
                </a:tc>
                <a:tc>
                  <a:txBody>
                    <a:bodyPr/>
                    <a:lstStyle/>
                    <a:p>
                      <a:pPr algn="ctr" fontAlgn="ctr"/>
                      <a:r>
                        <a:rPr lang="en-IN" sz="900" u="none" strike="noStrike">
                          <a:effectLst/>
                        </a:rPr>
                        <a:t>at or below</a:t>
                      </a:r>
                      <a:endParaRPr lang="en-IN" sz="900" b="0" i="0" u="none" strike="noStrike">
                        <a:solidFill>
                          <a:srgbClr val="000000"/>
                        </a:solidFill>
                        <a:effectLst/>
                        <a:latin typeface="Arial" panose="020B0604020202020204" pitchFamily="34" charset="0"/>
                      </a:endParaRPr>
                    </a:p>
                  </a:txBody>
                  <a:tcPr marL="6350" marR="6350" marT="6350" marB="0" anchor="ctr"/>
                </a:tc>
                <a:tc>
                  <a:txBody>
                    <a:bodyPr/>
                    <a:lstStyle/>
                    <a:p>
                      <a:pPr algn="ctr" fontAlgn="ctr"/>
                      <a:r>
                        <a:rPr lang="en-IN" sz="900" u="none" strike="noStrike">
                          <a:effectLst/>
                        </a:rPr>
                        <a:t>-0.4</a:t>
                      </a:r>
                      <a:endParaRPr lang="en-IN" sz="900" b="0" i="0" u="none" strike="noStrike">
                        <a:solidFill>
                          <a:srgbClr val="000000"/>
                        </a:solidFill>
                        <a:effectLst/>
                        <a:latin typeface="Arial" panose="020B0604020202020204" pitchFamily="34" charset="0"/>
                      </a:endParaRPr>
                    </a:p>
                  </a:txBody>
                  <a:tcPr marL="6350" marR="6350" marT="6350" marB="0" anchor="ctr"/>
                </a:tc>
                <a:tc>
                  <a:txBody>
                    <a:bodyPr/>
                    <a:lstStyle/>
                    <a:p>
                      <a:pPr algn="ctr" fontAlgn="ctr"/>
                      <a:r>
                        <a:rPr lang="en-IN" sz="900" u="none" strike="noStrike">
                          <a:effectLst/>
                        </a:rPr>
                        <a:t> </a:t>
                      </a:r>
                      <a:endParaRPr lang="en-IN" sz="900" b="0" i="0" u="none" strike="noStrike">
                        <a:solidFill>
                          <a:srgbClr val="000000"/>
                        </a:solidFill>
                        <a:effectLst/>
                        <a:latin typeface="Arial" panose="020B0604020202020204" pitchFamily="34" charset="0"/>
                      </a:endParaRPr>
                    </a:p>
                  </a:txBody>
                  <a:tcPr marL="6350" marR="6350" marT="6350" marB="0" anchor="ctr"/>
                </a:tc>
                <a:tc>
                  <a:txBody>
                    <a:bodyPr/>
                    <a:lstStyle/>
                    <a:p>
                      <a:pPr algn="ctr" fontAlgn="ctr"/>
                      <a:r>
                        <a:rPr lang="en-IN" sz="900" u="none" strike="noStrike">
                          <a:effectLst/>
                        </a:rPr>
                        <a:t>0</a:t>
                      </a:r>
                      <a:endParaRPr lang="en-IN" sz="900" b="0" i="0" u="none" strike="noStrike">
                        <a:solidFill>
                          <a:srgbClr val="000000"/>
                        </a:solidFill>
                        <a:effectLst/>
                        <a:latin typeface="Arial" panose="020B0604020202020204" pitchFamily="34" charset="0"/>
                      </a:endParaRPr>
                    </a:p>
                  </a:txBody>
                  <a:tcPr marL="6350" marR="6350" marT="6350" marB="0" anchor="ctr"/>
                </a:tc>
                <a:tc>
                  <a:txBody>
                    <a:bodyPr/>
                    <a:lstStyle/>
                    <a:p>
                      <a:pPr algn="ctr" fontAlgn="ctr"/>
                      <a:r>
                        <a:rPr lang="en-IN" sz="900" u="none" strike="noStrike">
                          <a:effectLst/>
                        </a:rPr>
                        <a:t>0</a:t>
                      </a:r>
                      <a:endParaRPr lang="en-IN" sz="900" b="0" i="0" u="none" strike="noStrike">
                        <a:solidFill>
                          <a:srgbClr val="000000"/>
                        </a:solidFill>
                        <a:effectLst/>
                        <a:latin typeface="Arial" panose="020B0604020202020204" pitchFamily="34" charset="0"/>
                      </a:endParaRPr>
                    </a:p>
                  </a:txBody>
                  <a:tcPr marL="6350" marR="6350" marT="6350" marB="0" anchor="ctr"/>
                </a:tc>
                <a:tc>
                  <a:txBody>
                    <a:bodyPr/>
                    <a:lstStyle/>
                    <a:p>
                      <a:pPr algn="ctr" fontAlgn="ctr"/>
                      <a:r>
                        <a:rPr lang="en-IN" sz="900" u="none" strike="noStrike">
                          <a:effectLst/>
                        </a:rPr>
                        <a:t>0</a:t>
                      </a:r>
                      <a:endParaRPr lang="en-IN" sz="900" b="0" i="0" u="none" strike="noStrike">
                        <a:solidFill>
                          <a:srgbClr val="000000"/>
                        </a:solidFill>
                        <a:effectLst/>
                        <a:latin typeface="Arial" panose="020B0604020202020204" pitchFamily="34" charset="0"/>
                      </a:endParaRPr>
                    </a:p>
                  </a:txBody>
                  <a:tcPr marL="6350" marR="6350" marT="6350" marB="0" anchor="ctr"/>
                </a:tc>
                <a:tc>
                  <a:txBody>
                    <a:bodyPr/>
                    <a:lstStyle/>
                    <a:p>
                      <a:pPr algn="ctr" fontAlgn="ctr"/>
                      <a:r>
                        <a:rPr lang="en-IN" sz="900" u="none" strike="noStrike">
                          <a:effectLst/>
                        </a:rPr>
                        <a:t> </a:t>
                      </a:r>
                      <a:endParaRPr lang="en-IN" sz="900" b="0" i="0" u="none" strike="noStrike">
                        <a:solidFill>
                          <a:srgbClr val="000000"/>
                        </a:solidFill>
                        <a:effectLst/>
                        <a:latin typeface="Arial" panose="020B0604020202020204" pitchFamily="34" charset="0"/>
                      </a:endParaRPr>
                    </a:p>
                  </a:txBody>
                  <a:tcPr marL="6350" marR="6350" marT="6350" marB="0" anchor="ctr"/>
                </a:tc>
                <a:tc>
                  <a:txBody>
                    <a:bodyPr/>
                    <a:lstStyle/>
                    <a:p>
                      <a:pPr algn="ctr" fontAlgn="ctr"/>
                      <a:r>
                        <a:rPr lang="en-IN" sz="900" u="none" strike="noStrike">
                          <a:effectLst/>
                        </a:rPr>
                        <a:t>0</a:t>
                      </a:r>
                      <a:endParaRPr lang="en-IN" sz="900" b="0" i="0" u="none" strike="noStrike">
                        <a:solidFill>
                          <a:srgbClr val="000000"/>
                        </a:solidFill>
                        <a:effectLst/>
                        <a:latin typeface="Arial" panose="020B0604020202020204" pitchFamily="34" charset="0"/>
                      </a:endParaRPr>
                    </a:p>
                  </a:txBody>
                  <a:tcPr marL="6350" marR="6350" marT="6350" marB="0" anchor="ctr"/>
                </a:tc>
                <a:extLst>
                  <a:ext uri="{0D108BD9-81ED-4DB2-BD59-A6C34878D82A}">
                    <a16:rowId xmlns:a16="http://schemas.microsoft.com/office/drawing/2014/main" val="1540847617"/>
                  </a:ext>
                </a:extLst>
              </a:tr>
              <a:tr h="173707">
                <a:tc>
                  <a:txBody>
                    <a:bodyPr/>
                    <a:lstStyle/>
                    <a:p>
                      <a:pPr algn="ctr" fontAlgn="ctr"/>
                      <a:r>
                        <a:rPr lang="en-IN" sz="900" u="none" strike="noStrike">
                          <a:effectLst/>
                        </a:rPr>
                        <a:t>1</a:t>
                      </a:r>
                      <a:endParaRPr lang="en-IN" sz="900" b="0" i="0" u="none" strike="noStrike">
                        <a:solidFill>
                          <a:srgbClr val="000000"/>
                        </a:solidFill>
                        <a:effectLst/>
                        <a:latin typeface="Arial" panose="020B0604020202020204" pitchFamily="34" charset="0"/>
                      </a:endParaRPr>
                    </a:p>
                  </a:txBody>
                  <a:tcPr marL="6350" marR="6350" marT="6350" marB="0" anchor="ctr"/>
                </a:tc>
                <a:tc>
                  <a:txBody>
                    <a:bodyPr/>
                    <a:lstStyle/>
                    <a:p>
                      <a:pPr algn="ctr" fontAlgn="ctr"/>
                      <a:r>
                        <a:rPr lang="en-IN" sz="900" u="none" strike="noStrike">
                          <a:effectLst/>
                        </a:rPr>
                        <a:t>-0.4</a:t>
                      </a:r>
                      <a:endParaRPr lang="en-IN" sz="900" b="0" i="0" u="none" strike="noStrike">
                        <a:solidFill>
                          <a:srgbClr val="000000"/>
                        </a:solidFill>
                        <a:effectLst/>
                        <a:latin typeface="Arial" panose="020B0604020202020204" pitchFamily="34" charset="0"/>
                      </a:endParaRPr>
                    </a:p>
                  </a:txBody>
                  <a:tcPr marL="6350" marR="6350" marT="6350" marB="0" anchor="ctr"/>
                </a:tc>
                <a:tc>
                  <a:txBody>
                    <a:bodyPr/>
                    <a:lstStyle/>
                    <a:p>
                      <a:pPr algn="ctr" fontAlgn="ctr"/>
                      <a:r>
                        <a:rPr lang="en-IN" sz="900" u="none" strike="noStrike">
                          <a:effectLst/>
                        </a:rPr>
                        <a:t>1.02857</a:t>
                      </a:r>
                      <a:endParaRPr lang="en-IN" sz="900" b="0" i="0" u="none" strike="noStrike">
                        <a:solidFill>
                          <a:srgbClr val="000000"/>
                        </a:solidFill>
                        <a:effectLst/>
                        <a:latin typeface="Arial" panose="020B0604020202020204" pitchFamily="34" charset="0"/>
                      </a:endParaRPr>
                    </a:p>
                  </a:txBody>
                  <a:tcPr marL="6350" marR="6350" marT="6350" marB="0" anchor="ctr"/>
                </a:tc>
                <a:tc>
                  <a:txBody>
                    <a:bodyPr/>
                    <a:lstStyle/>
                    <a:p>
                      <a:pPr algn="ctr" fontAlgn="ctr"/>
                      <a:r>
                        <a:rPr lang="en-IN" sz="900" u="none" strike="noStrike">
                          <a:effectLst/>
                        </a:rPr>
                        <a:t>0.314286</a:t>
                      </a:r>
                      <a:endParaRPr lang="en-IN" sz="900" b="0" i="0" u="none" strike="noStrike">
                        <a:solidFill>
                          <a:srgbClr val="000000"/>
                        </a:solidFill>
                        <a:effectLst/>
                        <a:latin typeface="Arial" panose="020B0604020202020204" pitchFamily="34" charset="0"/>
                      </a:endParaRPr>
                    </a:p>
                  </a:txBody>
                  <a:tcPr marL="6350" marR="6350" marT="6350" marB="0" anchor="ctr"/>
                </a:tc>
                <a:tc>
                  <a:txBody>
                    <a:bodyPr/>
                    <a:lstStyle/>
                    <a:p>
                      <a:pPr algn="ctr" fontAlgn="ctr"/>
                      <a:r>
                        <a:rPr lang="en-IN" sz="900" u="none" strike="noStrike">
                          <a:effectLst/>
                        </a:rPr>
                        <a:t>87</a:t>
                      </a:r>
                      <a:endParaRPr lang="en-IN" sz="900" b="0" i="0" u="none" strike="noStrike">
                        <a:solidFill>
                          <a:srgbClr val="000000"/>
                        </a:solidFill>
                        <a:effectLst/>
                        <a:latin typeface="Arial" panose="020B0604020202020204" pitchFamily="34" charset="0"/>
                      </a:endParaRPr>
                    </a:p>
                  </a:txBody>
                  <a:tcPr marL="6350" marR="6350" marT="6350" marB="0" anchor="ctr"/>
                </a:tc>
                <a:tc>
                  <a:txBody>
                    <a:bodyPr/>
                    <a:lstStyle/>
                    <a:p>
                      <a:pPr algn="ctr" fontAlgn="ctr"/>
                      <a:r>
                        <a:rPr lang="en-IN" sz="900" u="none" strike="noStrike">
                          <a:effectLst/>
                        </a:rPr>
                        <a:t>0.8614</a:t>
                      </a:r>
                      <a:endParaRPr lang="en-IN" sz="900" b="0" i="0" u="none" strike="noStrike">
                        <a:solidFill>
                          <a:srgbClr val="000000"/>
                        </a:solidFill>
                        <a:effectLst/>
                        <a:latin typeface="Arial" panose="020B0604020202020204" pitchFamily="34" charset="0"/>
                      </a:endParaRPr>
                    </a:p>
                  </a:txBody>
                  <a:tcPr marL="6350" marR="6350" marT="6350" marB="0" anchor="ctr"/>
                </a:tc>
                <a:tc>
                  <a:txBody>
                    <a:bodyPr/>
                    <a:lstStyle/>
                    <a:p>
                      <a:pPr algn="ctr" fontAlgn="ctr"/>
                      <a:r>
                        <a:rPr lang="en-IN" sz="900" u="none" strike="noStrike">
                          <a:effectLst/>
                        </a:rPr>
                        <a:t>87</a:t>
                      </a:r>
                      <a:endParaRPr lang="en-IN" sz="900" b="0" i="0" u="none" strike="noStrike">
                        <a:solidFill>
                          <a:srgbClr val="000000"/>
                        </a:solidFill>
                        <a:effectLst/>
                        <a:latin typeface="Arial" panose="020B0604020202020204" pitchFamily="34" charset="0"/>
                      </a:endParaRPr>
                    </a:p>
                  </a:txBody>
                  <a:tcPr marL="6350" marR="6350" marT="6350" marB="0" anchor="ctr"/>
                </a:tc>
                <a:tc>
                  <a:txBody>
                    <a:bodyPr/>
                    <a:lstStyle/>
                    <a:p>
                      <a:pPr algn="ctr" fontAlgn="ctr"/>
                      <a:r>
                        <a:rPr lang="en-IN" sz="900" u="none" strike="noStrike">
                          <a:effectLst/>
                        </a:rPr>
                        <a:t>1</a:t>
                      </a:r>
                      <a:endParaRPr lang="en-IN" sz="900" b="0" i="0" u="none" strike="noStrike">
                        <a:solidFill>
                          <a:srgbClr val="000000"/>
                        </a:solidFill>
                        <a:effectLst/>
                        <a:latin typeface="Arial" panose="020B0604020202020204" pitchFamily="34" charset="0"/>
                      </a:endParaRPr>
                    </a:p>
                  </a:txBody>
                  <a:tcPr marL="6350" marR="6350" marT="6350" marB="0" anchor="ctr"/>
                </a:tc>
                <a:tc>
                  <a:txBody>
                    <a:bodyPr/>
                    <a:lstStyle/>
                    <a:p>
                      <a:pPr algn="ctr" fontAlgn="ctr"/>
                      <a:r>
                        <a:rPr lang="en-IN" sz="900" u="none" strike="noStrike">
                          <a:effectLst/>
                        </a:rPr>
                        <a:t>0.8614</a:t>
                      </a:r>
                      <a:endParaRPr lang="en-IN" sz="900" b="0" i="0" u="none" strike="noStrike">
                        <a:solidFill>
                          <a:srgbClr val="000000"/>
                        </a:solidFill>
                        <a:effectLst/>
                        <a:latin typeface="Arial" panose="020B0604020202020204" pitchFamily="34" charset="0"/>
                      </a:endParaRPr>
                    </a:p>
                  </a:txBody>
                  <a:tcPr marL="6350" marR="6350" marT="6350" marB="0" anchor="ctr"/>
                </a:tc>
                <a:extLst>
                  <a:ext uri="{0D108BD9-81ED-4DB2-BD59-A6C34878D82A}">
                    <a16:rowId xmlns:a16="http://schemas.microsoft.com/office/drawing/2014/main" val="1808662817"/>
                  </a:ext>
                </a:extLst>
              </a:tr>
              <a:tr h="173707">
                <a:tc>
                  <a:txBody>
                    <a:bodyPr/>
                    <a:lstStyle/>
                    <a:p>
                      <a:pPr algn="ctr" fontAlgn="ctr"/>
                      <a:r>
                        <a:rPr lang="en-IN" sz="900" u="none" strike="noStrike">
                          <a:effectLst/>
                        </a:rPr>
                        <a:t>2</a:t>
                      </a:r>
                      <a:endParaRPr lang="en-IN" sz="900" b="0" i="0" u="none" strike="noStrike">
                        <a:solidFill>
                          <a:srgbClr val="000000"/>
                        </a:solidFill>
                        <a:effectLst/>
                        <a:latin typeface="Arial" panose="020B0604020202020204" pitchFamily="34" charset="0"/>
                      </a:endParaRPr>
                    </a:p>
                  </a:txBody>
                  <a:tcPr marL="6350" marR="6350" marT="6350" marB="0" anchor="ctr"/>
                </a:tc>
                <a:tc>
                  <a:txBody>
                    <a:bodyPr/>
                    <a:lstStyle/>
                    <a:p>
                      <a:pPr algn="ctr" fontAlgn="ctr"/>
                      <a:r>
                        <a:rPr lang="en-IN" sz="900" u="none" strike="noStrike">
                          <a:effectLst/>
                        </a:rPr>
                        <a:t>1.02857</a:t>
                      </a:r>
                      <a:endParaRPr lang="en-IN" sz="900" b="0" i="0" u="none" strike="noStrike">
                        <a:solidFill>
                          <a:srgbClr val="000000"/>
                        </a:solidFill>
                        <a:effectLst/>
                        <a:latin typeface="Arial" panose="020B0604020202020204" pitchFamily="34" charset="0"/>
                      </a:endParaRPr>
                    </a:p>
                  </a:txBody>
                  <a:tcPr marL="6350" marR="6350" marT="6350" marB="0" anchor="ctr"/>
                </a:tc>
                <a:tc>
                  <a:txBody>
                    <a:bodyPr/>
                    <a:lstStyle/>
                    <a:p>
                      <a:pPr algn="ctr" fontAlgn="ctr"/>
                      <a:r>
                        <a:rPr lang="en-IN" sz="900" u="none" strike="noStrike">
                          <a:effectLst/>
                        </a:rPr>
                        <a:t>2.45714</a:t>
                      </a:r>
                      <a:endParaRPr lang="en-IN" sz="900" b="0" i="0" u="none" strike="noStrike">
                        <a:solidFill>
                          <a:srgbClr val="000000"/>
                        </a:solidFill>
                        <a:effectLst/>
                        <a:latin typeface="Arial" panose="020B0604020202020204" pitchFamily="34" charset="0"/>
                      </a:endParaRPr>
                    </a:p>
                  </a:txBody>
                  <a:tcPr marL="6350" marR="6350" marT="6350" marB="0" anchor="ctr"/>
                </a:tc>
                <a:tc>
                  <a:txBody>
                    <a:bodyPr/>
                    <a:lstStyle/>
                    <a:p>
                      <a:pPr algn="ctr" fontAlgn="ctr"/>
                      <a:r>
                        <a:rPr lang="en-IN" sz="900" u="none" strike="noStrike">
                          <a:effectLst/>
                        </a:rPr>
                        <a:t>1.74286</a:t>
                      </a:r>
                      <a:endParaRPr lang="en-IN" sz="900" b="0" i="0" u="none" strike="noStrike">
                        <a:solidFill>
                          <a:srgbClr val="000000"/>
                        </a:solidFill>
                        <a:effectLst/>
                        <a:latin typeface="Arial" panose="020B0604020202020204" pitchFamily="34" charset="0"/>
                      </a:endParaRPr>
                    </a:p>
                  </a:txBody>
                  <a:tcPr marL="6350" marR="6350" marT="6350" marB="0" anchor="ctr"/>
                </a:tc>
                <a:tc>
                  <a:txBody>
                    <a:bodyPr/>
                    <a:lstStyle/>
                    <a:p>
                      <a:pPr algn="ctr" fontAlgn="ctr"/>
                      <a:r>
                        <a:rPr lang="en-IN" sz="900" u="none" strike="noStrike">
                          <a:effectLst/>
                        </a:rPr>
                        <a:t>6</a:t>
                      </a:r>
                      <a:endParaRPr lang="en-IN" sz="900" b="0" i="0" u="none" strike="noStrike">
                        <a:solidFill>
                          <a:srgbClr val="000000"/>
                        </a:solidFill>
                        <a:effectLst/>
                        <a:latin typeface="Arial" panose="020B0604020202020204" pitchFamily="34" charset="0"/>
                      </a:endParaRPr>
                    </a:p>
                  </a:txBody>
                  <a:tcPr marL="6350" marR="6350" marT="6350" marB="0" anchor="ctr"/>
                </a:tc>
                <a:tc>
                  <a:txBody>
                    <a:bodyPr/>
                    <a:lstStyle/>
                    <a:p>
                      <a:pPr algn="ctr" fontAlgn="ctr"/>
                      <a:r>
                        <a:rPr lang="en-IN" sz="900" u="none" strike="noStrike">
                          <a:effectLst/>
                        </a:rPr>
                        <a:t>0.0594</a:t>
                      </a:r>
                      <a:endParaRPr lang="en-IN" sz="900" b="0" i="0" u="none" strike="noStrike">
                        <a:solidFill>
                          <a:srgbClr val="000000"/>
                        </a:solidFill>
                        <a:effectLst/>
                        <a:latin typeface="Arial" panose="020B0604020202020204" pitchFamily="34" charset="0"/>
                      </a:endParaRPr>
                    </a:p>
                  </a:txBody>
                  <a:tcPr marL="6350" marR="6350" marT="6350" marB="0" anchor="ctr"/>
                </a:tc>
                <a:tc>
                  <a:txBody>
                    <a:bodyPr/>
                    <a:lstStyle/>
                    <a:p>
                      <a:pPr algn="ctr" fontAlgn="ctr"/>
                      <a:r>
                        <a:rPr lang="en-IN" sz="900" u="none" strike="noStrike">
                          <a:effectLst/>
                        </a:rPr>
                        <a:t>93</a:t>
                      </a:r>
                      <a:endParaRPr lang="en-IN" sz="900" b="0" i="0" u="none" strike="noStrike">
                        <a:solidFill>
                          <a:srgbClr val="000000"/>
                        </a:solidFill>
                        <a:effectLst/>
                        <a:latin typeface="Arial" panose="020B0604020202020204" pitchFamily="34" charset="0"/>
                      </a:endParaRPr>
                    </a:p>
                  </a:txBody>
                  <a:tcPr marL="6350" marR="6350" marT="6350" marB="0" anchor="ctr"/>
                </a:tc>
                <a:tc>
                  <a:txBody>
                    <a:bodyPr/>
                    <a:lstStyle/>
                    <a:p>
                      <a:pPr algn="ctr" fontAlgn="ctr"/>
                      <a:r>
                        <a:rPr lang="en-IN" sz="900" u="none" strike="noStrike">
                          <a:effectLst/>
                        </a:rPr>
                        <a:t>2</a:t>
                      </a:r>
                      <a:endParaRPr lang="en-IN" sz="900" b="0" i="0" u="none" strike="noStrike">
                        <a:solidFill>
                          <a:srgbClr val="000000"/>
                        </a:solidFill>
                        <a:effectLst/>
                        <a:latin typeface="Arial" panose="020B0604020202020204" pitchFamily="34" charset="0"/>
                      </a:endParaRPr>
                    </a:p>
                  </a:txBody>
                  <a:tcPr marL="6350" marR="6350" marT="6350" marB="0" anchor="ctr"/>
                </a:tc>
                <a:tc>
                  <a:txBody>
                    <a:bodyPr/>
                    <a:lstStyle/>
                    <a:p>
                      <a:pPr algn="ctr" fontAlgn="ctr"/>
                      <a:r>
                        <a:rPr lang="en-IN" sz="900" u="none" strike="noStrike">
                          <a:effectLst/>
                        </a:rPr>
                        <a:t>0.9208</a:t>
                      </a:r>
                      <a:endParaRPr lang="en-IN" sz="900" b="0" i="0" u="none" strike="noStrike">
                        <a:solidFill>
                          <a:srgbClr val="000000"/>
                        </a:solidFill>
                        <a:effectLst/>
                        <a:latin typeface="Arial" panose="020B0604020202020204" pitchFamily="34" charset="0"/>
                      </a:endParaRPr>
                    </a:p>
                  </a:txBody>
                  <a:tcPr marL="6350" marR="6350" marT="6350" marB="0" anchor="ctr"/>
                </a:tc>
                <a:extLst>
                  <a:ext uri="{0D108BD9-81ED-4DB2-BD59-A6C34878D82A}">
                    <a16:rowId xmlns:a16="http://schemas.microsoft.com/office/drawing/2014/main" val="2543195271"/>
                  </a:ext>
                </a:extLst>
              </a:tr>
              <a:tr h="173707">
                <a:tc>
                  <a:txBody>
                    <a:bodyPr/>
                    <a:lstStyle/>
                    <a:p>
                      <a:pPr algn="ctr" fontAlgn="ctr"/>
                      <a:r>
                        <a:rPr lang="en-IN" sz="900" u="none" strike="noStrike">
                          <a:effectLst/>
                        </a:rPr>
                        <a:t>3</a:t>
                      </a:r>
                      <a:endParaRPr lang="en-IN" sz="900" b="0" i="0" u="none" strike="noStrike">
                        <a:solidFill>
                          <a:srgbClr val="000000"/>
                        </a:solidFill>
                        <a:effectLst/>
                        <a:latin typeface="Arial" panose="020B0604020202020204" pitchFamily="34" charset="0"/>
                      </a:endParaRPr>
                    </a:p>
                  </a:txBody>
                  <a:tcPr marL="6350" marR="6350" marT="6350" marB="0" anchor="ctr"/>
                </a:tc>
                <a:tc>
                  <a:txBody>
                    <a:bodyPr/>
                    <a:lstStyle/>
                    <a:p>
                      <a:pPr algn="ctr" fontAlgn="ctr"/>
                      <a:r>
                        <a:rPr lang="en-IN" sz="900" u="none" strike="noStrike">
                          <a:effectLst/>
                        </a:rPr>
                        <a:t>2.45714</a:t>
                      </a:r>
                      <a:endParaRPr lang="en-IN" sz="900" b="0" i="0" u="none" strike="noStrike">
                        <a:solidFill>
                          <a:srgbClr val="000000"/>
                        </a:solidFill>
                        <a:effectLst/>
                        <a:latin typeface="Arial" panose="020B0604020202020204" pitchFamily="34" charset="0"/>
                      </a:endParaRPr>
                    </a:p>
                  </a:txBody>
                  <a:tcPr marL="6350" marR="6350" marT="6350" marB="0" anchor="ctr"/>
                </a:tc>
                <a:tc>
                  <a:txBody>
                    <a:bodyPr/>
                    <a:lstStyle/>
                    <a:p>
                      <a:pPr algn="ctr" fontAlgn="ctr"/>
                      <a:r>
                        <a:rPr lang="en-IN" sz="900" u="none" strike="noStrike">
                          <a:effectLst/>
                        </a:rPr>
                        <a:t>3.88571</a:t>
                      </a:r>
                      <a:endParaRPr lang="en-IN" sz="900" b="0" i="0" u="none" strike="noStrike">
                        <a:solidFill>
                          <a:srgbClr val="000000"/>
                        </a:solidFill>
                        <a:effectLst/>
                        <a:latin typeface="Arial" panose="020B0604020202020204" pitchFamily="34" charset="0"/>
                      </a:endParaRPr>
                    </a:p>
                  </a:txBody>
                  <a:tcPr marL="6350" marR="6350" marT="6350" marB="0" anchor="ctr"/>
                </a:tc>
                <a:tc>
                  <a:txBody>
                    <a:bodyPr/>
                    <a:lstStyle/>
                    <a:p>
                      <a:pPr algn="ctr" fontAlgn="ctr"/>
                      <a:r>
                        <a:rPr lang="en-IN" sz="900" u="none" strike="noStrike">
                          <a:effectLst/>
                        </a:rPr>
                        <a:t>3.17143</a:t>
                      </a:r>
                      <a:endParaRPr lang="en-IN" sz="900" b="0" i="0" u="none" strike="noStrike">
                        <a:solidFill>
                          <a:srgbClr val="000000"/>
                        </a:solidFill>
                        <a:effectLst/>
                        <a:latin typeface="Arial" panose="020B0604020202020204" pitchFamily="34" charset="0"/>
                      </a:endParaRPr>
                    </a:p>
                  </a:txBody>
                  <a:tcPr marL="6350" marR="6350" marT="6350" marB="0" anchor="ctr"/>
                </a:tc>
                <a:tc>
                  <a:txBody>
                    <a:bodyPr/>
                    <a:lstStyle/>
                    <a:p>
                      <a:pPr algn="ctr" fontAlgn="ctr"/>
                      <a:r>
                        <a:rPr lang="en-IN" sz="900" u="none" strike="noStrike">
                          <a:effectLst/>
                        </a:rPr>
                        <a:t>4</a:t>
                      </a:r>
                      <a:endParaRPr lang="en-IN" sz="900" b="0" i="0" u="none" strike="noStrike">
                        <a:solidFill>
                          <a:srgbClr val="000000"/>
                        </a:solidFill>
                        <a:effectLst/>
                        <a:latin typeface="Arial" panose="020B0604020202020204" pitchFamily="34" charset="0"/>
                      </a:endParaRPr>
                    </a:p>
                  </a:txBody>
                  <a:tcPr marL="6350" marR="6350" marT="6350" marB="0" anchor="ctr"/>
                </a:tc>
                <a:tc>
                  <a:txBody>
                    <a:bodyPr/>
                    <a:lstStyle/>
                    <a:p>
                      <a:pPr algn="ctr" fontAlgn="ctr"/>
                      <a:r>
                        <a:rPr lang="en-IN" sz="900" u="none" strike="noStrike">
                          <a:effectLst/>
                        </a:rPr>
                        <a:t>0.0396</a:t>
                      </a:r>
                      <a:endParaRPr lang="en-IN" sz="900" b="0" i="0" u="none" strike="noStrike">
                        <a:solidFill>
                          <a:srgbClr val="000000"/>
                        </a:solidFill>
                        <a:effectLst/>
                        <a:latin typeface="Arial" panose="020B0604020202020204" pitchFamily="34" charset="0"/>
                      </a:endParaRPr>
                    </a:p>
                  </a:txBody>
                  <a:tcPr marL="6350" marR="6350" marT="6350" marB="0" anchor="ctr"/>
                </a:tc>
                <a:tc>
                  <a:txBody>
                    <a:bodyPr/>
                    <a:lstStyle/>
                    <a:p>
                      <a:pPr algn="ctr" fontAlgn="ctr"/>
                      <a:r>
                        <a:rPr lang="en-IN" sz="900" u="none" strike="noStrike">
                          <a:effectLst/>
                        </a:rPr>
                        <a:t>97</a:t>
                      </a:r>
                      <a:endParaRPr lang="en-IN" sz="900" b="0" i="0" u="none" strike="noStrike">
                        <a:solidFill>
                          <a:srgbClr val="000000"/>
                        </a:solidFill>
                        <a:effectLst/>
                        <a:latin typeface="Arial" panose="020B0604020202020204" pitchFamily="34" charset="0"/>
                      </a:endParaRPr>
                    </a:p>
                  </a:txBody>
                  <a:tcPr marL="6350" marR="6350" marT="6350" marB="0" anchor="ctr"/>
                </a:tc>
                <a:tc>
                  <a:txBody>
                    <a:bodyPr/>
                    <a:lstStyle/>
                    <a:p>
                      <a:pPr algn="ctr" fontAlgn="ctr"/>
                      <a:r>
                        <a:rPr lang="en-IN" sz="900" u="none" strike="noStrike">
                          <a:effectLst/>
                        </a:rPr>
                        <a:t>3</a:t>
                      </a:r>
                      <a:endParaRPr lang="en-IN" sz="900" b="0" i="0" u="none" strike="noStrike">
                        <a:solidFill>
                          <a:srgbClr val="000000"/>
                        </a:solidFill>
                        <a:effectLst/>
                        <a:latin typeface="Arial" panose="020B0604020202020204" pitchFamily="34" charset="0"/>
                      </a:endParaRPr>
                    </a:p>
                  </a:txBody>
                  <a:tcPr marL="6350" marR="6350" marT="6350" marB="0" anchor="ctr"/>
                </a:tc>
                <a:tc>
                  <a:txBody>
                    <a:bodyPr/>
                    <a:lstStyle/>
                    <a:p>
                      <a:pPr algn="ctr" fontAlgn="ctr"/>
                      <a:r>
                        <a:rPr lang="en-IN" sz="900" u="none" strike="noStrike">
                          <a:effectLst/>
                        </a:rPr>
                        <a:t>0.9604</a:t>
                      </a:r>
                      <a:endParaRPr lang="en-IN" sz="900" b="0" i="0" u="none" strike="noStrike">
                        <a:solidFill>
                          <a:srgbClr val="000000"/>
                        </a:solidFill>
                        <a:effectLst/>
                        <a:latin typeface="Arial" panose="020B0604020202020204" pitchFamily="34" charset="0"/>
                      </a:endParaRPr>
                    </a:p>
                  </a:txBody>
                  <a:tcPr marL="6350" marR="6350" marT="6350" marB="0" anchor="ctr"/>
                </a:tc>
                <a:extLst>
                  <a:ext uri="{0D108BD9-81ED-4DB2-BD59-A6C34878D82A}">
                    <a16:rowId xmlns:a16="http://schemas.microsoft.com/office/drawing/2014/main" val="2094198785"/>
                  </a:ext>
                </a:extLst>
              </a:tr>
              <a:tr h="173707">
                <a:tc>
                  <a:txBody>
                    <a:bodyPr/>
                    <a:lstStyle/>
                    <a:p>
                      <a:pPr algn="ctr" fontAlgn="ctr"/>
                      <a:r>
                        <a:rPr lang="en-IN" sz="900" u="none" strike="noStrike">
                          <a:effectLst/>
                        </a:rPr>
                        <a:t>4</a:t>
                      </a:r>
                      <a:endParaRPr lang="en-IN" sz="900" b="0" i="0" u="none" strike="noStrike">
                        <a:solidFill>
                          <a:srgbClr val="000000"/>
                        </a:solidFill>
                        <a:effectLst/>
                        <a:latin typeface="Arial" panose="020B0604020202020204" pitchFamily="34" charset="0"/>
                      </a:endParaRPr>
                    </a:p>
                  </a:txBody>
                  <a:tcPr marL="6350" marR="6350" marT="6350" marB="0" anchor="ctr"/>
                </a:tc>
                <a:tc>
                  <a:txBody>
                    <a:bodyPr/>
                    <a:lstStyle/>
                    <a:p>
                      <a:pPr algn="ctr" fontAlgn="ctr"/>
                      <a:r>
                        <a:rPr lang="en-IN" sz="900" u="none" strike="noStrike">
                          <a:effectLst/>
                        </a:rPr>
                        <a:t>3.88571</a:t>
                      </a:r>
                      <a:endParaRPr lang="en-IN" sz="900" b="0" i="0" u="none" strike="noStrike">
                        <a:solidFill>
                          <a:srgbClr val="000000"/>
                        </a:solidFill>
                        <a:effectLst/>
                        <a:latin typeface="Arial" panose="020B0604020202020204" pitchFamily="34" charset="0"/>
                      </a:endParaRPr>
                    </a:p>
                  </a:txBody>
                  <a:tcPr marL="6350" marR="6350" marT="6350" marB="0" anchor="ctr"/>
                </a:tc>
                <a:tc>
                  <a:txBody>
                    <a:bodyPr/>
                    <a:lstStyle/>
                    <a:p>
                      <a:pPr algn="ctr" fontAlgn="ctr"/>
                      <a:r>
                        <a:rPr lang="en-IN" sz="900" u="none" strike="noStrike">
                          <a:effectLst/>
                        </a:rPr>
                        <a:t>5.31429</a:t>
                      </a:r>
                      <a:endParaRPr lang="en-IN" sz="900" b="0" i="0" u="none" strike="noStrike">
                        <a:solidFill>
                          <a:srgbClr val="000000"/>
                        </a:solidFill>
                        <a:effectLst/>
                        <a:latin typeface="Arial" panose="020B0604020202020204" pitchFamily="34" charset="0"/>
                      </a:endParaRPr>
                    </a:p>
                  </a:txBody>
                  <a:tcPr marL="6350" marR="6350" marT="6350" marB="0" anchor="ctr"/>
                </a:tc>
                <a:tc>
                  <a:txBody>
                    <a:bodyPr/>
                    <a:lstStyle/>
                    <a:p>
                      <a:pPr algn="ctr" fontAlgn="ctr"/>
                      <a:r>
                        <a:rPr lang="en-IN" sz="900" u="none" strike="noStrike">
                          <a:effectLst/>
                        </a:rPr>
                        <a:t>4.6</a:t>
                      </a:r>
                      <a:endParaRPr lang="en-IN" sz="900" b="0" i="0" u="none" strike="noStrike">
                        <a:solidFill>
                          <a:srgbClr val="000000"/>
                        </a:solidFill>
                        <a:effectLst/>
                        <a:latin typeface="Arial" panose="020B0604020202020204" pitchFamily="34" charset="0"/>
                      </a:endParaRPr>
                    </a:p>
                  </a:txBody>
                  <a:tcPr marL="6350" marR="6350" marT="6350" marB="0" anchor="ctr"/>
                </a:tc>
                <a:tc>
                  <a:txBody>
                    <a:bodyPr/>
                    <a:lstStyle/>
                    <a:p>
                      <a:pPr algn="ctr" fontAlgn="ctr"/>
                      <a:r>
                        <a:rPr lang="en-IN" sz="900" u="none" strike="noStrike">
                          <a:effectLst/>
                        </a:rPr>
                        <a:t>2</a:t>
                      </a:r>
                      <a:endParaRPr lang="en-IN" sz="900" b="0" i="0" u="none" strike="noStrike">
                        <a:solidFill>
                          <a:srgbClr val="000000"/>
                        </a:solidFill>
                        <a:effectLst/>
                        <a:latin typeface="Arial" panose="020B0604020202020204" pitchFamily="34" charset="0"/>
                      </a:endParaRPr>
                    </a:p>
                  </a:txBody>
                  <a:tcPr marL="6350" marR="6350" marT="6350" marB="0" anchor="ctr"/>
                </a:tc>
                <a:tc>
                  <a:txBody>
                    <a:bodyPr/>
                    <a:lstStyle/>
                    <a:p>
                      <a:pPr algn="ctr" fontAlgn="ctr"/>
                      <a:r>
                        <a:rPr lang="en-IN" sz="900" u="none" strike="noStrike">
                          <a:effectLst/>
                        </a:rPr>
                        <a:t>0.0198</a:t>
                      </a:r>
                      <a:endParaRPr lang="en-IN" sz="900" b="0" i="0" u="none" strike="noStrike">
                        <a:solidFill>
                          <a:srgbClr val="000000"/>
                        </a:solidFill>
                        <a:effectLst/>
                        <a:latin typeface="Arial" panose="020B0604020202020204" pitchFamily="34" charset="0"/>
                      </a:endParaRPr>
                    </a:p>
                  </a:txBody>
                  <a:tcPr marL="6350" marR="6350" marT="6350" marB="0" anchor="ctr"/>
                </a:tc>
                <a:tc>
                  <a:txBody>
                    <a:bodyPr/>
                    <a:lstStyle/>
                    <a:p>
                      <a:pPr algn="ctr" fontAlgn="ctr"/>
                      <a:r>
                        <a:rPr lang="en-IN" sz="900" u="none" strike="noStrike">
                          <a:effectLst/>
                        </a:rPr>
                        <a:t>99</a:t>
                      </a:r>
                      <a:endParaRPr lang="en-IN" sz="900" b="0" i="0" u="none" strike="noStrike">
                        <a:solidFill>
                          <a:srgbClr val="000000"/>
                        </a:solidFill>
                        <a:effectLst/>
                        <a:latin typeface="Arial" panose="020B0604020202020204" pitchFamily="34" charset="0"/>
                      </a:endParaRPr>
                    </a:p>
                  </a:txBody>
                  <a:tcPr marL="6350" marR="6350" marT="6350" marB="0" anchor="ctr"/>
                </a:tc>
                <a:tc>
                  <a:txBody>
                    <a:bodyPr/>
                    <a:lstStyle/>
                    <a:p>
                      <a:pPr algn="ctr" fontAlgn="ctr"/>
                      <a:r>
                        <a:rPr lang="en-IN" sz="900" u="none" strike="noStrike">
                          <a:effectLst/>
                        </a:rPr>
                        <a:t>4</a:t>
                      </a:r>
                      <a:endParaRPr lang="en-IN" sz="900" b="0" i="0" u="none" strike="noStrike">
                        <a:solidFill>
                          <a:srgbClr val="000000"/>
                        </a:solidFill>
                        <a:effectLst/>
                        <a:latin typeface="Arial" panose="020B0604020202020204" pitchFamily="34" charset="0"/>
                      </a:endParaRPr>
                    </a:p>
                  </a:txBody>
                  <a:tcPr marL="6350" marR="6350" marT="6350" marB="0" anchor="ctr"/>
                </a:tc>
                <a:tc>
                  <a:txBody>
                    <a:bodyPr/>
                    <a:lstStyle/>
                    <a:p>
                      <a:pPr algn="ctr" fontAlgn="ctr"/>
                      <a:r>
                        <a:rPr lang="en-IN" sz="900" u="none" strike="noStrike">
                          <a:effectLst/>
                        </a:rPr>
                        <a:t>0.9802</a:t>
                      </a:r>
                      <a:endParaRPr lang="en-IN" sz="900" b="0" i="0" u="none" strike="noStrike">
                        <a:solidFill>
                          <a:srgbClr val="000000"/>
                        </a:solidFill>
                        <a:effectLst/>
                        <a:latin typeface="Arial" panose="020B0604020202020204" pitchFamily="34" charset="0"/>
                      </a:endParaRPr>
                    </a:p>
                  </a:txBody>
                  <a:tcPr marL="6350" marR="6350" marT="6350" marB="0" anchor="ctr"/>
                </a:tc>
                <a:extLst>
                  <a:ext uri="{0D108BD9-81ED-4DB2-BD59-A6C34878D82A}">
                    <a16:rowId xmlns:a16="http://schemas.microsoft.com/office/drawing/2014/main" val="176580124"/>
                  </a:ext>
                </a:extLst>
              </a:tr>
              <a:tr h="173707">
                <a:tc>
                  <a:txBody>
                    <a:bodyPr/>
                    <a:lstStyle/>
                    <a:p>
                      <a:pPr algn="ctr" fontAlgn="ctr"/>
                      <a:r>
                        <a:rPr lang="en-IN" sz="900" u="none" strike="noStrike">
                          <a:effectLst/>
                        </a:rPr>
                        <a:t>5</a:t>
                      </a:r>
                      <a:endParaRPr lang="en-IN" sz="900" b="0" i="0" u="none" strike="noStrike">
                        <a:solidFill>
                          <a:srgbClr val="000000"/>
                        </a:solidFill>
                        <a:effectLst/>
                        <a:latin typeface="Arial" panose="020B0604020202020204" pitchFamily="34" charset="0"/>
                      </a:endParaRPr>
                    </a:p>
                  </a:txBody>
                  <a:tcPr marL="6350" marR="6350" marT="6350" marB="0" anchor="ctr"/>
                </a:tc>
                <a:tc>
                  <a:txBody>
                    <a:bodyPr/>
                    <a:lstStyle/>
                    <a:p>
                      <a:pPr algn="ctr" fontAlgn="ctr"/>
                      <a:r>
                        <a:rPr lang="en-IN" sz="900" u="none" strike="noStrike">
                          <a:effectLst/>
                        </a:rPr>
                        <a:t>5.31429</a:t>
                      </a:r>
                      <a:endParaRPr lang="en-IN" sz="900" b="0" i="0" u="none" strike="noStrike">
                        <a:solidFill>
                          <a:srgbClr val="000000"/>
                        </a:solidFill>
                        <a:effectLst/>
                        <a:latin typeface="Arial" panose="020B0604020202020204" pitchFamily="34" charset="0"/>
                      </a:endParaRPr>
                    </a:p>
                  </a:txBody>
                  <a:tcPr marL="6350" marR="6350" marT="6350" marB="0" anchor="ctr"/>
                </a:tc>
                <a:tc>
                  <a:txBody>
                    <a:bodyPr/>
                    <a:lstStyle/>
                    <a:p>
                      <a:pPr algn="ctr" fontAlgn="ctr"/>
                      <a:r>
                        <a:rPr lang="en-IN" sz="900" u="none" strike="noStrike">
                          <a:effectLst/>
                        </a:rPr>
                        <a:t>6.74286</a:t>
                      </a:r>
                      <a:endParaRPr lang="en-IN" sz="900" b="0" i="0" u="none" strike="noStrike">
                        <a:solidFill>
                          <a:srgbClr val="000000"/>
                        </a:solidFill>
                        <a:effectLst/>
                        <a:latin typeface="Arial" panose="020B0604020202020204" pitchFamily="34" charset="0"/>
                      </a:endParaRPr>
                    </a:p>
                  </a:txBody>
                  <a:tcPr marL="6350" marR="6350" marT="6350" marB="0" anchor="ctr"/>
                </a:tc>
                <a:tc>
                  <a:txBody>
                    <a:bodyPr/>
                    <a:lstStyle/>
                    <a:p>
                      <a:pPr algn="ctr" fontAlgn="ctr"/>
                      <a:r>
                        <a:rPr lang="en-IN" sz="900" u="none" strike="noStrike">
                          <a:effectLst/>
                        </a:rPr>
                        <a:t>6.02857</a:t>
                      </a:r>
                      <a:endParaRPr lang="en-IN" sz="900" b="0" i="0" u="none" strike="noStrike">
                        <a:solidFill>
                          <a:srgbClr val="000000"/>
                        </a:solidFill>
                        <a:effectLst/>
                        <a:latin typeface="Arial" panose="020B0604020202020204" pitchFamily="34" charset="0"/>
                      </a:endParaRPr>
                    </a:p>
                  </a:txBody>
                  <a:tcPr marL="6350" marR="6350" marT="6350" marB="0" anchor="ctr"/>
                </a:tc>
                <a:tc>
                  <a:txBody>
                    <a:bodyPr/>
                    <a:lstStyle/>
                    <a:p>
                      <a:pPr algn="ctr" fontAlgn="ctr"/>
                      <a:r>
                        <a:rPr lang="en-IN" sz="900" u="none" strike="noStrike">
                          <a:effectLst/>
                        </a:rPr>
                        <a:t>1</a:t>
                      </a:r>
                      <a:endParaRPr lang="en-IN" sz="900" b="0" i="0" u="none" strike="noStrike">
                        <a:solidFill>
                          <a:srgbClr val="000000"/>
                        </a:solidFill>
                        <a:effectLst/>
                        <a:latin typeface="Arial" panose="020B0604020202020204" pitchFamily="34" charset="0"/>
                      </a:endParaRPr>
                    </a:p>
                  </a:txBody>
                  <a:tcPr marL="6350" marR="6350" marT="6350" marB="0" anchor="ctr"/>
                </a:tc>
                <a:tc>
                  <a:txBody>
                    <a:bodyPr/>
                    <a:lstStyle/>
                    <a:p>
                      <a:pPr algn="ctr" fontAlgn="ctr"/>
                      <a:r>
                        <a:rPr lang="en-IN" sz="900" u="none" strike="noStrike">
                          <a:effectLst/>
                        </a:rPr>
                        <a:t>0.0099</a:t>
                      </a:r>
                      <a:endParaRPr lang="en-IN" sz="900" b="0" i="0" u="none" strike="noStrike">
                        <a:solidFill>
                          <a:srgbClr val="000000"/>
                        </a:solidFill>
                        <a:effectLst/>
                        <a:latin typeface="Arial" panose="020B0604020202020204" pitchFamily="34" charset="0"/>
                      </a:endParaRPr>
                    </a:p>
                  </a:txBody>
                  <a:tcPr marL="6350" marR="6350" marT="6350" marB="0" anchor="ctr"/>
                </a:tc>
                <a:tc>
                  <a:txBody>
                    <a:bodyPr/>
                    <a:lstStyle/>
                    <a:p>
                      <a:pPr algn="ctr" fontAlgn="ctr"/>
                      <a:r>
                        <a:rPr lang="en-IN" sz="900" u="none" strike="noStrike">
                          <a:effectLst/>
                        </a:rPr>
                        <a:t>100</a:t>
                      </a:r>
                      <a:endParaRPr lang="en-IN" sz="900" b="0" i="0" u="none" strike="noStrike">
                        <a:solidFill>
                          <a:srgbClr val="000000"/>
                        </a:solidFill>
                        <a:effectLst/>
                        <a:latin typeface="Arial" panose="020B0604020202020204" pitchFamily="34" charset="0"/>
                      </a:endParaRPr>
                    </a:p>
                  </a:txBody>
                  <a:tcPr marL="6350" marR="6350" marT="6350" marB="0" anchor="ctr"/>
                </a:tc>
                <a:tc>
                  <a:txBody>
                    <a:bodyPr/>
                    <a:lstStyle/>
                    <a:p>
                      <a:pPr algn="ctr" fontAlgn="ctr"/>
                      <a:r>
                        <a:rPr lang="en-IN" sz="900" u="none" strike="noStrike">
                          <a:effectLst/>
                        </a:rPr>
                        <a:t>5</a:t>
                      </a:r>
                      <a:endParaRPr lang="en-IN" sz="900" b="0" i="0" u="none" strike="noStrike">
                        <a:solidFill>
                          <a:srgbClr val="000000"/>
                        </a:solidFill>
                        <a:effectLst/>
                        <a:latin typeface="Arial" panose="020B0604020202020204" pitchFamily="34" charset="0"/>
                      </a:endParaRPr>
                    </a:p>
                  </a:txBody>
                  <a:tcPr marL="6350" marR="6350" marT="6350" marB="0" anchor="ctr"/>
                </a:tc>
                <a:tc>
                  <a:txBody>
                    <a:bodyPr/>
                    <a:lstStyle/>
                    <a:p>
                      <a:pPr algn="ctr" fontAlgn="ctr"/>
                      <a:r>
                        <a:rPr lang="en-IN" sz="900" u="none" strike="noStrike">
                          <a:effectLst/>
                        </a:rPr>
                        <a:t>0.9901</a:t>
                      </a:r>
                      <a:endParaRPr lang="en-IN" sz="900" b="0" i="0" u="none" strike="noStrike">
                        <a:solidFill>
                          <a:srgbClr val="000000"/>
                        </a:solidFill>
                        <a:effectLst/>
                        <a:latin typeface="Arial" panose="020B0604020202020204" pitchFamily="34" charset="0"/>
                      </a:endParaRPr>
                    </a:p>
                  </a:txBody>
                  <a:tcPr marL="6350" marR="6350" marT="6350" marB="0" anchor="ctr"/>
                </a:tc>
                <a:extLst>
                  <a:ext uri="{0D108BD9-81ED-4DB2-BD59-A6C34878D82A}">
                    <a16:rowId xmlns:a16="http://schemas.microsoft.com/office/drawing/2014/main" val="1419199231"/>
                  </a:ext>
                </a:extLst>
              </a:tr>
              <a:tr h="173707">
                <a:tc>
                  <a:txBody>
                    <a:bodyPr/>
                    <a:lstStyle/>
                    <a:p>
                      <a:pPr algn="ctr" fontAlgn="ctr"/>
                      <a:r>
                        <a:rPr lang="en-IN" sz="900" u="none" strike="noStrike">
                          <a:effectLst/>
                        </a:rPr>
                        <a:t>6</a:t>
                      </a:r>
                      <a:endParaRPr lang="en-IN" sz="900" b="0" i="0" u="none" strike="noStrike">
                        <a:solidFill>
                          <a:srgbClr val="000000"/>
                        </a:solidFill>
                        <a:effectLst/>
                        <a:latin typeface="Arial" panose="020B0604020202020204" pitchFamily="34" charset="0"/>
                      </a:endParaRPr>
                    </a:p>
                  </a:txBody>
                  <a:tcPr marL="6350" marR="6350" marT="6350" marB="0" anchor="ctr"/>
                </a:tc>
                <a:tc>
                  <a:txBody>
                    <a:bodyPr/>
                    <a:lstStyle/>
                    <a:p>
                      <a:pPr algn="ctr" fontAlgn="ctr"/>
                      <a:r>
                        <a:rPr lang="en-IN" sz="900" u="none" strike="noStrike">
                          <a:effectLst/>
                        </a:rPr>
                        <a:t>6.74286</a:t>
                      </a:r>
                      <a:endParaRPr lang="en-IN" sz="900" b="0" i="0" u="none" strike="noStrike">
                        <a:solidFill>
                          <a:srgbClr val="000000"/>
                        </a:solidFill>
                        <a:effectLst/>
                        <a:latin typeface="Arial" panose="020B0604020202020204" pitchFamily="34" charset="0"/>
                      </a:endParaRPr>
                    </a:p>
                  </a:txBody>
                  <a:tcPr marL="6350" marR="6350" marT="6350" marB="0" anchor="ctr"/>
                </a:tc>
                <a:tc>
                  <a:txBody>
                    <a:bodyPr/>
                    <a:lstStyle/>
                    <a:p>
                      <a:pPr algn="ctr" fontAlgn="ctr"/>
                      <a:r>
                        <a:rPr lang="en-IN" sz="900" u="none" strike="noStrike">
                          <a:effectLst/>
                        </a:rPr>
                        <a:t>8.17143</a:t>
                      </a:r>
                      <a:endParaRPr lang="en-IN" sz="900" b="0" i="0" u="none" strike="noStrike">
                        <a:solidFill>
                          <a:srgbClr val="000000"/>
                        </a:solidFill>
                        <a:effectLst/>
                        <a:latin typeface="Arial" panose="020B0604020202020204" pitchFamily="34" charset="0"/>
                      </a:endParaRPr>
                    </a:p>
                  </a:txBody>
                  <a:tcPr marL="6350" marR="6350" marT="6350" marB="0" anchor="ctr"/>
                </a:tc>
                <a:tc>
                  <a:txBody>
                    <a:bodyPr/>
                    <a:lstStyle/>
                    <a:p>
                      <a:pPr algn="ctr" fontAlgn="ctr"/>
                      <a:r>
                        <a:rPr lang="en-IN" sz="900" u="none" strike="noStrike">
                          <a:effectLst/>
                        </a:rPr>
                        <a:t>7.45714</a:t>
                      </a:r>
                      <a:endParaRPr lang="en-IN" sz="900" b="0" i="0" u="none" strike="noStrike">
                        <a:solidFill>
                          <a:srgbClr val="000000"/>
                        </a:solidFill>
                        <a:effectLst/>
                        <a:latin typeface="Arial" panose="020B0604020202020204" pitchFamily="34" charset="0"/>
                      </a:endParaRPr>
                    </a:p>
                  </a:txBody>
                  <a:tcPr marL="6350" marR="6350" marT="6350" marB="0" anchor="ctr"/>
                </a:tc>
                <a:tc>
                  <a:txBody>
                    <a:bodyPr/>
                    <a:lstStyle/>
                    <a:p>
                      <a:pPr algn="ctr" fontAlgn="ctr"/>
                      <a:r>
                        <a:rPr lang="en-IN" sz="900" u="none" strike="noStrike">
                          <a:effectLst/>
                        </a:rPr>
                        <a:t>1</a:t>
                      </a:r>
                      <a:endParaRPr lang="en-IN" sz="900" b="0" i="0" u="none" strike="noStrike">
                        <a:solidFill>
                          <a:srgbClr val="000000"/>
                        </a:solidFill>
                        <a:effectLst/>
                        <a:latin typeface="Arial" panose="020B0604020202020204" pitchFamily="34" charset="0"/>
                      </a:endParaRPr>
                    </a:p>
                  </a:txBody>
                  <a:tcPr marL="6350" marR="6350" marT="6350" marB="0" anchor="ctr"/>
                </a:tc>
                <a:tc>
                  <a:txBody>
                    <a:bodyPr/>
                    <a:lstStyle/>
                    <a:p>
                      <a:pPr algn="ctr" fontAlgn="ctr"/>
                      <a:r>
                        <a:rPr lang="en-IN" sz="900" u="none" strike="noStrike">
                          <a:effectLst/>
                        </a:rPr>
                        <a:t>0.0099</a:t>
                      </a:r>
                      <a:endParaRPr lang="en-IN" sz="900" b="0" i="0" u="none" strike="noStrike">
                        <a:solidFill>
                          <a:srgbClr val="000000"/>
                        </a:solidFill>
                        <a:effectLst/>
                        <a:latin typeface="Arial" panose="020B0604020202020204" pitchFamily="34" charset="0"/>
                      </a:endParaRPr>
                    </a:p>
                  </a:txBody>
                  <a:tcPr marL="6350" marR="6350" marT="6350" marB="0" anchor="ctr"/>
                </a:tc>
                <a:tc>
                  <a:txBody>
                    <a:bodyPr/>
                    <a:lstStyle/>
                    <a:p>
                      <a:pPr algn="ctr" fontAlgn="ctr"/>
                      <a:r>
                        <a:rPr lang="en-IN" sz="900" u="none" strike="noStrike">
                          <a:effectLst/>
                        </a:rPr>
                        <a:t>101</a:t>
                      </a:r>
                      <a:endParaRPr lang="en-IN" sz="900" b="0" i="0" u="none" strike="noStrike">
                        <a:solidFill>
                          <a:srgbClr val="000000"/>
                        </a:solidFill>
                        <a:effectLst/>
                        <a:latin typeface="Arial" panose="020B0604020202020204" pitchFamily="34" charset="0"/>
                      </a:endParaRPr>
                    </a:p>
                  </a:txBody>
                  <a:tcPr marL="6350" marR="6350" marT="6350" marB="0" anchor="ctr"/>
                </a:tc>
                <a:tc>
                  <a:txBody>
                    <a:bodyPr/>
                    <a:lstStyle/>
                    <a:p>
                      <a:pPr algn="ctr" fontAlgn="ctr"/>
                      <a:r>
                        <a:rPr lang="en-IN" sz="900" u="none" strike="noStrike">
                          <a:effectLst/>
                        </a:rPr>
                        <a:t>6</a:t>
                      </a:r>
                      <a:endParaRPr lang="en-IN" sz="900" b="0" i="0" u="none" strike="noStrike">
                        <a:solidFill>
                          <a:srgbClr val="000000"/>
                        </a:solidFill>
                        <a:effectLst/>
                        <a:latin typeface="Arial" panose="020B0604020202020204" pitchFamily="34" charset="0"/>
                      </a:endParaRPr>
                    </a:p>
                  </a:txBody>
                  <a:tcPr marL="6350" marR="6350" marT="6350" marB="0" anchor="ctr"/>
                </a:tc>
                <a:tc>
                  <a:txBody>
                    <a:bodyPr/>
                    <a:lstStyle/>
                    <a:p>
                      <a:pPr algn="ctr" fontAlgn="ctr"/>
                      <a:r>
                        <a:rPr lang="en-IN" sz="900" u="none" strike="noStrike">
                          <a:effectLst/>
                        </a:rPr>
                        <a:t>1</a:t>
                      </a:r>
                      <a:endParaRPr lang="en-IN" sz="900" b="0" i="0" u="none" strike="noStrike">
                        <a:solidFill>
                          <a:srgbClr val="000000"/>
                        </a:solidFill>
                        <a:effectLst/>
                        <a:latin typeface="Arial" panose="020B0604020202020204" pitchFamily="34" charset="0"/>
                      </a:endParaRPr>
                    </a:p>
                  </a:txBody>
                  <a:tcPr marL="6350" marR="6350" marT="6350" marB="0" anchor="ctr"/>
                </a:tc>
                <a:extLst>
                  <a:ext uri="{0D108BD9-81ED-4DB2-BD59-A6C34878D82A}">
                    <a16:rowId xmlns:a16="http://schemas.microsoft.com/office/drawing/2014/main" val="4085961446"/>
                  </a:ext>
                </a:extLst>
              </a:tr>
              <a:tr h="173707">
                <a:tc>
                  <a:txBody>
                    <a:bodyPr/>
                    <a:lstStyle/>
                    <a:p>
                      <a:pPr algn="ctr" fontAlgn="ctr"/>
                      <a:r>
                        <a:rPr lang="en-IN" sz="900" u="none" strike="noStrike">
                          <a:effectLst/>
                        </a:rPr>
                        <a:t>7</a:t>
                      </a:r>
                      <a:endParaRPr lang="en-IN" sz="900" b="0" i="0" u="none" strike="noStrike">
                        <a:solidFill>
                          <a:srgbClr val="000000"/>
                        </a:solidFill>
                        <a:effectLst/>
                        <a:latin typeface="Arial" panose="020B0604020202020204" pitchFamily="34" charset="0"/>
                      </a:endParaRPr>
                    </a:p>
                  </a:txBody>
                  <a:tcPr marL="6350" marR="6350" marT="6350" marB="0" anchor="ctr"/>
                </a:tc>
                <a:tc>
                  <a:txBody>
                    <a:bodyPr/>
                    <a:lstStyle/>
                    <a:p>
                      <a:pPr algn="ctr" fontAlgn="ctr"/>
                      <a:r>
                        <a:rPr lang="en-IN" sz="900" u="none" strike="noStrike">
                          <a:effectLst/>
                        </a:rPr>
                        <a:t>8.17143</a:t>
                      </a:r>
                      <a:endParaRPr lang="en-IN" sz="900" b="0" i="0" u="none" strike="noStrike">
                        <a:solidFill>
                          <a:srgbClr val="000000"/>
                        </a:solidFill>
                        <a:effectLst/>
                        <a:latin typeface="Arial" panose="020B0604020202020204" pitchFamily="34" charset="0"/>
                      </a:endParaRPr>
                    </a:p>
                  </a:txBody>
                  <a:tcPr marL="6350" marR="6350" marT="6350" marB="0" anchor="ctr"/>
                </a:tc>
                <a:tc>
                  <a:txBody>
                    <a:bodyPr/>
                    <a:lstStyle/>
                    <a:p>
                      <a:pPr algn="ctr" fontAlgn="ctr"/>
                      <a:r>
                        <a:rPr lang="en-IN" sz="900" u="none" strike="noStrike">
                          <a:effectLst/>
                        </a:rPr>
                        <a:t>9.6</a:t>
                      </a:r>
                      <a:endParaRPr lang="en-IN" sz="900" b="0" i="0" u="none" strike="noStrike">
                        <a:solidFill>
                          <a:srgbClr val="000000"/>
                        </a:solidFill>
                        <a:effectLst/>
                        <a:latin typeface="Arial" panose="020B0604020202020204" pitchFamily="34" charset="0"/>
                      </a:endParaRPr>
                    </a:p>
                  </a:txBody>
                  <a:tcPr marL="6350" marR="6350" marT="6350" marB="0" anchor="ctr"/>
                </a:tc>
                <a:tc>
                  <a:txBody>
                    <a:bodyPr/>
                    <a:lstStyle/>
                    <a:p>
                      <a:pPr algn="ctr" fontAlgn="ctr"/>
                      <a:r>
                        <a:rPr lang="en-IN" sz="900" u="none" strike="noStrike">
                          <a:effectLst/>
                        </a:rPr>
                        <a:t>8.88571</a:t>
                      </a:r>
                      <a:endParaRPr lang="en-IN" sz="900" b="0" i="0" u="none" strike="noStrike">
                        <a:solidFill>
                          <a:srgbClr val="000000"/>
                        </a:solidFill>
                        <a:effectLst/>
                        <a:latin typeface="Arial" panose="020B0604020202020204" pitchFamily="34" charset="0"/>
                      </a:endParaRPr>
                    </a:p>
                  </a:txBody>
                  <a:tcPr marL="6350" marR="6350" marT="6350" marB="0" anchor="ctr"/>
                </a:tc>
                <a:tc>
                  <a:txBody>
                    <a:bodyPr/>
                    <a:lstStyle/>
                    <a:p>
                      <a:pPr algn="ctr" fontAlgn="ctr"/>
                      <a:r>
                        <a:rPr lang="en-IN" sz="900" u="none" strike="noStrike">
                          <a:effectLst/>
                        </a:rPr>
                        <a:t>0</a:t>
                      </a:r>
                      <a:endParaRPr lang="en-IN" sz="900" b="0" i="0" u="none" strike="noStrike">
                        <a:solidFill>
                          <a:srgbClr val="000000"/>
                        </a:solidFill>
                        <a:effectLst/>
                        <a:latin typeface="Arial" panose="020B0604020202020204" pitchFamily="34" charset="0"/>
                      </a:endParaRPr>
                    </a:p>
                  </a:txBody>
                  <a:tcPr marL="6350" marR="6350" marT="6350" marB="0" anchor="ctr"/>
                </a:tc>
                <a:tc>
                  <a:txBody>
                    <a:bodyPr/>
                    <a:lstStyle/>
                    <a:p>
                      <a:pPr algn="ctr" fontAlgn="ctr"/>
                      <a:r>
                        <a:rPr lang="en-IN" sz="900" u="none" strike="noStrike">
                          <a:effectLst/>
                        </a:rPr>
                        <a:t>0</a:t>
                      </a:r>
                      <a:endParaRPr lang="en-IN" sz="900" b="0" i="0" u="none" strike="noStrike">
                        <a:solidFill>
                          <a:srgbClr val="000000"/>
                        </a:solidFill>
                        <a:effectLst/>
                        <a:latin typeface="Arial" panose="020B0604020202020204" pitchFamily="34" charset="0"/>
                      </a:endParaRPr>
                    </a:p>
                  </a:txBody>
                  <a:tcPr marL="6350" marR="6350" marT="6350" marB="0" anchor="ctr"/>
                </a:tc>
                <a:tc>
                  <a:txBody>
                    <a:bodyPr/>
                    <a:lstStyle/>
                    <a:p>
                      <a:pPr algn="ctr" fontAlgn="ctr"/>
                      <a:r>
                        <a:rPr lang="en-IN" sz="900" u="none" strike="noStrike">
                          <a:effectLst/>
                        </a:rPr>
                        <a:t>101</a:t>
                      </a:r>
                      <a:endParaRPr lang="en-IN" sz="900" b="0" i="0" u="none" strike="noStrike">
                        <a:solidFill>
                          <a:srgbClr val="000000"/>
                        </a:solidFill>
                        <a:effectLst/>
                        <a:latin typeface="Arial" panose="020B0604020202020204" pitchFamily="34" charset="0"/>
                      </a:endParaRPr>
                    </a:p>
                  </a:txBody>
                  <a:tcPr marL="6350" marR="6350" marT="6350" marB="0" anchor="ctr"/>
                </a:tc>
                <a:tc>
                  <a:txBody>
                    <a:bodyPr/>
                    <a:lstStyle/>
                    <a:p>
                      <a:pPr algn="ctr" fontAlgn="ctr"/>
                      <a:r>
                        <a:rPr lang="en-IN" sz="900" u="none" strike="noStrike">
                          <a:effectLst/>
                        </a:rPr>
                        <a:t>7</a:t>
                      </a:r>
                      <a:endParaRPr lang="en-IN" sz="900" b="0" i="0" u="none" strike="noStrike">
                        <a:solidFill>
                          <a:srgbClr val="000000"/>
                        </a:solidFill>
                        <a:effectLst/>
                        <a:latin typeface="Arial" panose="020B0604020202020204" pitchFamily="34" charset="0"/>
                      </a:endParaRPr>
                    </a:p>
                  </a:txBody>
                  <a:tcPr marL="6350" marR="6350" marT="6350" marB="0" anchor="ctr"/>
                </a:tc>
                <a:tc>
                  <a:txBody>
                    <a:bodyPr/>
                    <a:lstStyle/>
                    <a:p>
                      <a:pPr algn="ctr" fontAlgn="ctr"/>
                      <a:r>
                        <a:rPr lang="en-IN" sz="900" u="none" strike="noStrike">
                          <a:effectLst/>
                        </a:rPr>
                        <a:t>1</a:t>
                      </a:r>
                      <a:endParaRPr lang="en-IN" sz="900" b="0" i="0" u="none" strike="noStrike">
                        <a:solidFill>
                          <a:srgbClr val="000000"/>
                        </a:solidFill>
                        <a:effectLst/>
                        <a:latin typeface="Arial" panose="020B0604020202020204" pitchFamily="34" charset="0"/>
                      </a:endParaRPr>
                    </a:p>
                  </a:txBody>
                  <a:tcPr marL="6350" marR="6350" marT="6350" marB="0" anchor="ctr"/>
                </a:tc>
                <a:extLst>
                  <a:ext uri="{0D108BD9-81ED-4DB2-BD59-A6C34878D82A}">
                    <a16:rowId xmlns:a16="http://schemas.microsoft.com/office/drawing/2014/main" val="3777093365"/>
                  </a:ext>
                </a:extLst>
              </a:tr>
              <a:tr h="173707">
                <a:tc>
                  <a:txBody>
                    <a:bodyPr/>
                    <a:lstStyle/>
                    <a:p>
                      <a:pPr algn="ctr" fontAlgn="ctr"/>
                      <a:r>
                        <a:rPr lang="en-IN" sz="900" u="none" strike="noStrike">
                          <a:effectLst/>
                        </a:rPr>
                        <a:t> </a:t>
                      </a:r>
                      <a:endParaRPr lang="en-IN" sz="900" b="0" i="0" u="none" strike="noStrike">
                        <a:solidFill>
                          <a:srgbClr val="000000"/>
                        </a:solidFill>
                        <a:effectLst/>
                        <a:latin typeface="Arial" panose="020B0604020202020204" pitchFamily="34" charset="0"/>
                      </a:endParaRPr>
                    </a:p>
                  </a:txBody>
                  <a:tcPr marL="6350" marR="6350" marT="6350" marB="0" anchor="ctr"/>
                </a:tc>
                <a:tc>
                  <a:txBody>
                    <a:bodyPr/>
                    <a:lstStyle/>
                    <a:p>
                      <a:pPr algn="ctr" fontAlgn="ctr"/>
                      <a:r>
                        <a:rPr lang="en-IN" sz="900" u="none" strike="noStrike">
                          <a:effectLst/>
                        </a:rPr>
                        <a:t>above</a:t>
                      </a:r>
                      <a:endParaRPr lang="en-IN" sz="900" b="0" i="0" u="none" strike="noStrike">
                        <a:solidFill>
                          <a:srgbClr val="000000"/>
                        </a:solidFill>
                        <a:effectLst/>
                        <a:latin typeface="Arial" panose="020B0604020202020204" pitchFamily="34" charset="0"/>
                      </a:endParaRPr>
                    </a:p>
                  </a:txBody>
                  <a:tcPr marL="6350" marR="6350" marT="6350" marB="0" anchor="ctr"/>
                </a:tc>
                <a:tc>
                  <a:txBody>
                    <a:bodyPr/>
                    <a:lstStyle/>
                    <a:p>
                      <a:pPr algn="ctr" fontAlgn="ctr"/>
                      <a:r>
                        <a:rPr lang="en-IN" sz="900" u="none" strike="noStrike">
                          <a:effectLst/>
                        </a:rPr>
                        <a:t>9.6</a:t>
                      </a:r>
                      <a:endParaRPr lang="en-IN" sz="900" b="0" i="0" u="none" strike="noStrike">
                        <a:solidFill>
                          <a:srgbClr val="000000"/>
                        </a:solidFill>
                        <a:effectLst/>
                        <a:latin typeface="Arial" panose="020B0604020202020204" pitchFamily="34" charset="0"/>
                      </a:endParaRPr>
                    </a:p>
                  </a:txBody>
                  <a:tcPr marL="6350" marR="6350" marT="6350" marB="0" anchor="ctr"/>
                </a:tc>
                <a:tc>
                  <a:txBody>
                    <a:bodyPr/>
                    <a:lstStyle/>
                    <a:p>
                      <a:pPr algn="ctr" fontAlgn="ctr"/>
                      <a:r>
                        <a:rPr lang="en-IN" sz="900" u="none" strike="noStrike">
                          <a:effectLst/>
                        </a:rPr>
                        <a:t> </a:t>
                      </a:r>
                      <a:endParaRPr lang="en-IN" sz="900" b="0" i="0" u="none" strike="noStrike">
                        <a:solidFill>
                          <a:srgbClr val="000000"/>
                        </a:solidFill>
                        <a:effectLst/>
                        <a:latin typeface="Arial" panose="020B0604020202020204" pitchFamily="34" charset="0"/>
                      </a:endParaRPr>
                    </a:p>
                  </a:txBody>
                  <a:tcPr marL="6350" marR="6350" marT="6350" marB="0" anchor="ctr"/>
                </a:tc>
                <a:tc>
                  <a:txBody>
                    <a:bodyPr/>
                    <a:lstStyle/>
                    <a:p>
                      <a:pPr algn="ctr" fontAlgn="ctr"/>
                      <a:r>
                        <a:rPr lang="en-IN" sz="900" u="none" strike="noStrike">
                          <a:effectLst/>
                        </a:rPr>
                        <a:t>0</a:t>
                      </a:r>
                      <a:endParaRPr lang="en-IN" sz="900" b="0" i="0" u="none" strike="noStrike">
                        <a:solidFill>
                          <a:srgbClr val="000000"/>
                        </a:solidFill>
                        <a:effectLst/>
                        <a:latin typeface="Arial" panose="020B0604020202020204" pitchFamily="34" charset="0"/>
                      </a:endParaRPr>
                    </a:p>
                  </a:txBody>
                  <a:tcPr marL="6350" marR="6350" marT="6350" marB="0" anchor="ctr"/>
                </a:tc>
                <a:tc>
                  <a:txBody>
                    <a:bodyPr/>
                    <a:lstStyle/>
                    <a:p>
                      <a:pPr algn="ctr" fontAlgn="ctr"/>
                      <a:r>
                        <a:rPr lang="en-IN" sz="900" u="none" strike="noStrike">
                          <a:effectLst/>
                        </a:rPr>
                        <a:t>0</a:t>
                      </a:r>
                      <a:endParaRPr lang="en-IN" sz="900" b="0" i="0" u="none" strike="noStrike">
                        <a:solidFill>
                          <a:srgbClr val="000000"/>
                        </a:solidFill>
                        <a:effectLst/>
                        <a:latin typeface="Arial" panose="020B0604020202020204" pitchFamily="34" charset="0"/>
                      </a:endParaRPr>
                    </a:p>
                  </a:txBody>
                  <a:tcPr marL="6350" marR="6350" marT="6350" marB="0" anchor="ctr"/>
                </a:tc>
                <a:tc>
                  <a:txBody>
                    <a:bodyPr/>
                    <a:lstStyle/>
                    <a:p>
                      <a:pPr algn="ctr" fontAlgn="ctr"/>
                      <a:r>
                        <a:rPr lang="en-IN" sz="900" u="none" strike="noStrike">
                          <a:effectLst/>
                        </a:rPr>
                        <a:t>101</a:t>
                      </a:r>
                      <a:endParaRPr lang="en-IN" sz="900" b="0" i="0" u="none" strike="noStrike">
                        <a:solidFill>
                          <a:srgbClr val="000000"/>
                        </a:solidFill>
                        <a:effectLst/>
                        <a:latin typeface="Arial" panose="020B0604020202020204" pitchFamily="34" charset="0"/>
                      </a:endParaRPr>
                    </a:p>
                  </a:txBody>
                  <a:tcPr marL="6350" marR="6350" marT="6350" marB="0" anchor="ctr"/>
                </a:tc>
                <a:tc>
                  <a:txBody>
                    <a:bodyPr/>
                    <a:lstStyle/>
                    <a:p>
                      <a:pPr algn="ctr" fontAlgn="ctr"/>
                      <a:r>
                        <a:rPr lang="en-IN" sz="900" u="none" strike="noStrike">
                          <a:effectLst/>
                        </a:rPr>
                        <a:t> </a:t>
                      </a:r>
                      <a:endParaRPr lang="en-IN" sz="900" b="0" i="0" u="none" strike="noStrike">
                        <a:solidFill>
                          <a:srgbClr val="000000"/>
                        </a:solidFill>
                        <a:effectLst/>
                        <a:latin typeface="Arial" panose="020B0604020202020204" pitchFamily="34" charset="0"/>
                      </a:endParaRPr>
                    </a:p>
                  </a:txBody>
                  <a:tcPr marL="6350" marR="6350" marT="6350" marB="0" anchor="ctr"/>
                </a:tc>
                <a:tc>
                  <a:txBody>
                    <a:bodyPr/>
                    <a:lstStyle/>
                    <a:p>
                      <a:pPr algn="ctr" fontAlgn="ctr"/>
                      <a:r>
                        <a:rPr lang="en-IN" sz="900" u="none" strike="noStrike" dirty="0">
                          <a:effectLst/>
                        </a:rPr>
                        <a:t>1</a:t>
                      </a:r>
                      <a:endParaRPr lang="en-IN" sz="900" b="0" i="0" u="none" strike="noStrike" dirty="0">
                        <a:solidFill>
                          <a:srgbClr val="000000"/>
                        </a:solidFill>
                        <a:effectLst/>
                        <a:latin typeface="Arial" panose="020B0604020202020204" pitchFamily="34" charset="0"/>
                      </a:endParaRPr>
                    </a:p>
                  </a:txBody>
                  <a:tcPr marL="6350" marR="6350" marT="6350" marB="0" anchor="ctr"/>
                </a:tc>
                <a:extLst>
                  <a:ext uri="{0D108BD9-81ED-4DB2-BD59-A6C34878D82A}">
                    <a16:rowId xmlns:a16="http://schemas.microsoft.com/office/drawing/2014/main" val="1605927985"/>
                  </a:ext>
                </a:extLst>
              </a:tr>
            </a:tbl>
          </a:graphicData>
        </a:graphic>
      </p:graphicFrame>
      <p:pic>
        <p:nvPicPr>
          <p:cNvPr id="12" name="Picture 11">
            <a:extLst>
              <a:ext uri="{FF2B5EF4-FFF2-40B4-BE49-F238E27FC236}">
                <a16:creationId xmlns:a16="http://schemas.microsoft.com/office/drawing/2014/main" id="{43BA4E8C-3E8F-40A0-8737-6C731A6D5E6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6913" y="5413271"/>
            <a:ext cx="5911307" cy="1382597"/>
          </a:xfrm>
          <a:prstGeom prst="rect">
            <a:avLst/>
          </a:prstGeom>
        </p:spPr>
      </p:pic>
      <p:pic>
        <p:nvPicPr>
          <p:cNvPr id="14" name="Picture 13">
            <a:extLst>
              <a:ext uri="{FF2B5EF4-FFF2-40B4-BE49-F238E27FC236}">
                <a16:creationId xmlns:a16="http://schemas.microsoft.com/office/drawing/2014/main" id="{F19F8D6E-82AA-4F18-A868-E0A46A7525B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562349" y="684464"/>
            <a:ext cx="1987593" cy="2168490"/>
          </a:xfrm>
          <a:prstGeom prst="rect">
            <a:avLst/>
          </a:prstGeom>
        </p:spPr>
      </p:pic>
      <p:sp>
        <p:nvSpPr>
          <p:cNvPr id="16" name="TextBox 15">
            <a:extLst>
              <a:ext uri="{FF2B5EF4-FFF2-40B4-BE49-F238E27FC236}">
                <a16:creationId xmlns:a16="http://schemas.microsoft.com/office/drawing/2014/main" id="{C20A8CFA-F371-4B1B-AE4A-3B5C2475A392}"/>
              </a:ext>
            </a:extLst>
          </p:cNvPr>
          <p:cNvSpPr txBox="1"/>
          <p:nvPr/>
        </p:nvSpPr>
        <p:spPr>
          <a:xfrm>
            <a:off x="307864" y="2892730"/>
            <a:ext cx="6096000" cy="307777"/>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rgbClr val="000000"/>
                </a:solidFill>
                <a:effectLst/>
                <a:latin typeface="Arial" panose="020B0604020202020204" pitchFamily="34" charset="0"/>
                <a:ea typeface="Calibri" panose="020F0502020204030204" pitchFamily="34" charset="0"/>
                <a:cs typeface="Arial" panose="020B0604020202020204" pitchFamily="34" charset="0"/>
              </a:rPr>
              <a:t>Frequency Tabulation for V10</a:t>
            </a:r>
            <a:endParaRPr kumimoji="0" lang="en-US" altLang="en-US"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p:txBody>
      </p:sp>
      <p:sp>
        <p:nvSpPr>
          <p:cNvPr id="18" name="TextBox 17">
            <a:extLst>
              <a:ext uri="{FF2B5EF4-FFF2-40B4-BE49-F238E27FC236}">
                <a16:creationId xmlns:a16="http://schemas.microsoft.com/office/drawing/2014/main" id="{BDA53F84-1CB9-4804-B0B0-F0D719FAD3C9}"/>
              </a:ext>
            </a:extLst>
          </p:cNvPr>
          <p:cNvSpPr txBox="1"/>
          <p:nvPr/>
        </p:nvSpPr>
        <p:spPr>
          <a:xfrm>
            <a:off x="6403864" y="4884951"/>
            <a:ext cx="5788136" cy="1846659"/>
          </a:xfrm>
          <a:prstGeom prst="rect">
            <a:avLst/>
          </a:prstGeom>
          <a:noFill/>
        </p:spPr>
        <p:txBody>
          <a:bodyPr wrap="square" rtlCol="0">
            <a:spAutoFit/>
          </a:bodyPr>
          <a:lstStyle/>
          <a:p>
            <a:r>
              <a:rPr lang="en-US" sz="1600" b="1" u="sng" dirty="0">
                <a:solidFill>
                  <a:srgbClr val="FF0000"/>
                </a:solidFill>
                <a:latin typeface="Arial" panose="020B0604020202020204" pitchFamily="34" charset="0"/>
                <a:cs typeface="Arial" panose="020B0604020202020204" pitchFamily="34" charset="0"/>
              </a:rPr>
              <a:t>Interpretation:</a:t>
            </a:r>
          </a:p>
          <a:p>
            <a:endParaRPr lang="en-US" sz="1600" b="1" u="sng" dirty="0">
              <a:solidFill>
                <a:srgbClr val="FF0000"/>
              </a:solidFill>
              <a:latin typeface="Arial" panose="020B0604020202020204" pitchFamily="34" charset="0"/>
              <a:cs typeface="Arial" panose="020B0604020202020204" pitchFamily="34" charset="0"/>
            </a:endParaRPr>
          </a:p>
          <a:p>
            <a:r>
              <a:rPr lang="en-US" sz="1600" dirty="0">
                <a:solidFill>
                  <a:srgbClr val="FF0000"/>
                </a:solidFill>
                <a:latin typeface="Arial" panose="020B0604020202020204" pitchFamily="34" charset="0"/>
                <a:cs typeface="Arial" panose="020B0604020202020204" pitchFamily="34" charset="0"/>
              </a:rPr>
              <a:t>The shape of the histogram is skewed to right. The median for the data variable is 0 and mean is 0.627. Standard deviation for V10 is 1.319. The range is between 0 and 8. There are no outliers.</a:t>
            </a:r>
          </a:p>
          <a:p>
            <a:endParaRPr lang="en-IN" dirty="0"/>
          </a:p>
        </p:txBody>
      </p:sp>
      <p:pic>
        <p:nvPicPr>
          <p:cNvPr id="19" name="v10 audio">
            <a:hlinkClick r:id="" action="ppaction://media"/>
            <a:extLst>
              <a:ext uri="{FF2B5EF4-FFF2-40B4-BE49-F238E27FC236}">
                <a16:creationId xmlns:a16="http://schemas.microsoft.com/office/drawing/2014/main" id="{B73675B9-A634-4D18-8F4B-2A249D86B890}"/>
              </a:ext>
            </a:extLst>
          </p:cNvPr>
          <p:cNvPicPr>
            <a:picLocks noChangeAspect="1"/>
          </p:cNvPicPr>
          <p:nvPr>
            <a:audioFile r:link="rId1"/>
            <p:extLst>
              <p:ext uri="{DAA4B4D4-6D71-4841-9C94-3DE7FCFB9230}">
                <p14:media xmlns:p14="http://schemas.microsoft.com/office/powerpoint/2010/main" r:embed="rId2">
                  <p14:trim st="1680" end="2139.4791"/>
                </p14:media>
              </p:ext>
            </p:extLst>
          </p:nvPr>
        </p:nvPicPr>
        <p:blipFill>
          <a:blip r:embed="rId8"/>
          <a:stretch>
            <a:fillRect/>
          </a:stretch>
        </p:blipFill>
        <p:spPr>
          <a:xfrm>
            <a:off x="11509376" y="88900"/>
            <a:ext cx="406400" cy="406400"/>
          </a:xfrm>
          <a:prstGeom prst="rect">
            <a:avLst/>
          </a:prstGeom>
        </p:spPr>
      </p:pic>
      <p:sp>
        <p:nvSpPr>
          <p:cNvPr id="20" name="Rectangle 19">
            <a:extLst>
              <a:ext uri="{FF2B5EF4-FFF2-40B4-BE49-F238E27FC236}">
                <a16:creationId xmlns:a16="http://schemas.microsoft.com/office/drawing/2014/main" id="{F1C4C564-397E-41FB-BBDE-BFC4199AE6EE}"/>
              </a:ext>
            </a:extLst>
          </p:cNvPr>
          <p:cNvSpPr/>
          <p:nvPr/>
        </p:nvSpPr>
        <p:spPr>
          <a:xfrm>
            <a:off x="6685280" y="2255520"/>
            <a:ext cx="293214" cy="944987"/>
          </a:xfrm>
          <a:prstGeom prst="rect">
            <a:avLst/>
          </a:prstGeom>
          <a:solidFill>
            <a:srgbClr val="DEDEDE"/>
          </a:solidFill>
          <a:ln>
            <a:solidFill>
              <a:srgbClr val="DEDE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TextBox 21">
            <a:extLst>
              <a:ext uri="{FF2B5EF4-FFF2-40B4-BE49-F238E27FC236}">
                <a16:creationId xmlns:a16="http://schemas.microsoft.com/office/drawing/2014/main" id="{5B37D9E2-B19A-4177-8A26-5C7585B05D11}"/>
              </a:ext>
            </a:extLst>
          </p:cNvPr>
          <p:cNvSpPr txBox="1"/>
          <p:nvPr/>
        </p:nvSpPr>
        <p:spPr>
          <a:xfrm rot="16200000">
            <a:off x="3663576" y="193943"/>
            <a:ext cx="6131560" cy="338554"/>
          </a:xfrm>
          <a:prstGeom prst="rect">
            <a:avLst/>
          </a:prstGeom>
          <a:noFill/>
        </p:spPr>
        <p:txBody>
          <a:bodyPr wrap="square">
            <a:spAutoFit/>
          </a:bodyPr>
          <a:lstStyle/>
          <a:p>
            <a:r>
              <a:rPr lang="en-US" sz="1600" b="1" dirty="0">
                <a:latin typeface="Arial" panose="020B0604020202020204" pitchFamily="34" charset="0"/>
                <a:cs typeface="Arial" panose="020B0604020202020204" pitchFamily="34" charset="0"/>
              </a:rPr>
              <a:t>Percentage</a:t>
            </a:r>
            <a:endParaRPr lang="en-IN" sz="16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23677399"/>
      </p:ext>
    </p:extLst>
  </p:cSld>
  <p:clrMapOvr>
    <a:masterClrMapping/>
  </p:clrMapOvr>
  <mc:AlternateContent xmlns:mc="http://schemas.openxmlformats.org/markup-compatibility/2006" xmlns:p14="http://schemas.microsoft.com/office/powerpoint/2010/main">
    <mc:Choice Requires="p14">
      <p:transition spd="med" p14:dur="700" advTm="40140">
        <p:fade/>
      </p:transition>
    </mc:Choice>
    <mc:Fallback xmlns="">
      <p:transition spd="med" advTm="4014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40119"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9"/>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56926D4-6F14-419F-B9BE-2669DE34027C}"/>
              </a:ext>
            </a:extLst>
          </p:cNvPr>
          <p:cNvSpPr txBox="1"/>
          <p:nvPr/>
        </p:nvSpPr>
        <p:spPr>
          <a:xfrm>
            <a:off x="247650" y="390525"/>
            <a:ext cx="7219950" cy="923330"/>
          </a:xfrm>
          <a:prstGeom prst="rect">
            <a:avLst/>
          </a:prstGeom>
          <a:noFill/>
        </p:spPr>
        <p:txBody>
          <a:bodyPr wrap="square" rtlCol="0">
            <a:spAutoFit/>
          </a:bodyPr>
          <a:lstStyle/>
          <a:p>
            <a:r>
              <a:rPr lang="en-IN" sz="1600" b="0" dirty="0">
                <a:solidFill>
                  <a:srgbClr val="0000FF"/>
                </a:solidFill>
                <a:latin typeface="Arial" panose="020B0604020202020204" pitchFamily="34" charset="0"/>
                <a:cs typeface="Arial" panose="020B0604020202020204" pitchFamily="34" charset="0"/>
              </a:rPr>
              <a:t>Data variable: V9 (Amount of time spend on network per week –</a:t>
            </a:r>
            <a:r>
              <a:rPr lang="en-IN" sz="1600" dirty="0">
                <a:solidFill>
                  <a:srgbClr val="0000FF"/>
                </a:solidFill>
                <a:latin typeface="Arial" panose="020B0604020202020204" pitchFamily="34" charset="0"/>
                <a:cs typeface="Arial" panose="020B0604020202020204" pitchFamily="34" charset="0"/>
              </a:rPr>
              <a:t> in hours)</a:t>
            </a:r>
            <a:endParaRPr lang="en-IN" sz="1600" b="0" dirty="0">
              <a:solidFill>
                <a:srgbClr val="0000FF"/>
              </a:solidFill>
              <a:latin typeface="Arial" panose="020B0604020202020204" pitchFamily="34" charset="0"/>
              <a:cs typeface="Arial" panose="020B0604020202020204" pitchFamily="34" charset="0"/>
            </a:endParaRPr>
          </a:p>
          <a:p>
            <a:r>
              <a:rPr lang="en-US" sz="1800" b="0" dirty="0">
                <a:solidFill>
                  <a:srgbClr val="000000"/>
                </a:solidFill>
              </a:rPr>
              <a:t>101 values ranging from 0 to 50.0</a:t>
            </a:r>
          </a:p>
          <a:p>
            <a:endParaRPr lang="en-IN" dirty="0"/>
          </a:p>
        </p:txBody>
      </p:sp>
      <p:pic>
        <p:nvPicPr>
          <p:cNvPr id="7" name="Picture 6">
            <a:extLst>
              <a:ext uri="{FF2B5EF4-FFF2-40B4-BE49-F238E27FC236}">
                <a16:creationId xmlns:a16="http://schemas.microsoft.com/office/drawing/2014/main" id="{25B53810-6B42-4660-8855-8180B9B3E46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7650" y="1111192"/>
            <a:ext cx="4428694" cy="3946583"/>
          </a:xfrm>
          <a:prstGeom prst="rect">
            <a:avLst/>
          </a:prstGeom>
        </p:spPr>
      </p:pic>
      <p:sp>
        <p:nvSpPr>
          <p:cNvPr id="8" name="TextBox 7">
            <a:extLst>
              <a:ext uri="{FF2B5EF4-FFF2-40B4-BE49-F238E27FC236}">
                <a16:creationId xmlns:a16="http://schemas.microsoft.com/office/drawing/2014/main" id="{284EEF9E-27DF-401F-A3A8-3250B00DB653}"/>
              </a:ext>
            </a:extLst>
          </p:cNvPr>
          <p:cNvSpPr txBox="1"/>
          <p:nvPr/>
        </p:nvSpPr>
        <p:spPr>
          <a:xfrm>
            <a:off x="371475" y="5057775"/>
            <a:ext cx="11449050" cy="1846659"/>
          </a:xfrm>
          <a:prstGeom prst="rect">
            <a:avLst/>
          </a:prstGeom>
          <a:noFill/>
        </p:spPr>
        <p:txBody>
          <a:bodyPr wrap="square" rtlCol="0">
            <a:spAutoFit/>
          </a:bodyPr>
          <a:lstStyle/>
          <a:p>
            <a:r>
              <a:rPr lang="en-US" sz="1600" b="1" u="sng" dirty="0">
                <a:solidFill>
                  <a:srgbClr val="FF0000"/>
                </a:solidFill>
                <a:latin typeface="Arial" panose="020B0604020202020204" pitchFamily="34" charset="0"/>
                <a:cs typeface="Arial" panose="020B0604020202020204" pitchFamily="34" charset="0"/>
              </a:rPr>
              <a:t>Interpretation:</a:t>
            </a:r>
          </a:p>
          <a:p>
            <a:endParaRPr lang="en-US" sz="1600" b="1" u="sng" dirty="0">
              <a:solidFill>
                <a:srgbClr val="FF0000"/>
              </a:solidFill>
              <a:latin typeface="Arial" panose="020B0604020202020204" pitchFamily="34" charset="0"/>
              <a:cs typeface="Arial" panose="020B0604020202020204" pitchFamily="34" charset="0"/>
            </a:endParaRPr>
          </a:p>
          <a:p>
            <a:r>
              <a:rPr lang="en-US" sz="1600" dirty="0">
                <a:solidFill>
                  <a:srgbClr val="FF0000"/>
                </a:solidFill>
                <a:latin typeface="Arial" panose="020B0604020202020204" pitchFamily="34" charset="0"/>
                <a:cs typeface="Arial" panose="020B0604020202020204" pitchFamily="34" charset="0"/>
              </a:rPr>
              <a:t>The shape of the diagram (Histogram) which we have drawn to analyze V9 is skewed to the right. </a:t>
            </a:r>
            <a:r>
              <a:rPr lang="en-US" sz="1600" dirty="0">
                <a:solidFill>
                  <a:srgbClr val="FF0000"/>
                </a:solidFill>
                <a:effectLst/>
                <a:latin typeface="Arial" panose="020B0604020202020204" pitchFamily="34" charset="0"/>
                <a:ea typeface="Calibri" panose="020F0502020204030204" pitchFamily="34" charset="0"/>
                <a:cs typeface="Arial" panose="020B0604020202020204" pitchFamily="34" charset="0"/>
              </a:rPr>
              <a:t>The median </a:t>
            </a:r>
            <a:r>
              <a:rPr lang="en-US" sz="1600" dirty="0">
                <a:solidFill>
                  <a:srgbClr val="FF0000"/>
                </a:solidFill>
                <a:latin typeface="Arial" panose="020B0604020202020204" pitchFamily="34" charset="0"/>
                <a:ea typeface="Calibri" panose="020F0502020204030204" pitchFamily="34" charset="0"/>
                <a:cs typeface="Arial" panose="020B0604020202020204" pitchFamily="34" charset="0"/>
              </a:rPr>
              <a:t>time spend on network per week in </a:t>
            </a:r>
            <a:r>
              <a:rPr lang="en-US" sz="1600" dirty="0">
                <a:solidFill>
                  <a:srgbClr val="FF0000"/>
                </a:solidFill>
                <a:effectLst/>
                <a:latin typeface="Arial" panose="020B0604020202020204" pitchFamily="34" charset="0"/>
                <a:ea typeface="Calibri" panose="020F0502020204030204" pitchFamily="34" charset="0"/>
                <a:cs typeface="Arial" panose="020B0604020202020204" pitchFamily="34" charset="0"/>
              </a:rPr>
              <a:t>the sample is 12, and sample mean is approximately 12.965 . The standard deviation is 10.662. The interquartile range is 14.5hours. There are no outliers.</a:t>
            </a:r>
            <a:endParaRPr lang="en-IN" sz="1600" dirty="0">
              <a:solidFill>
                <a:srgbClr val="FF0000"/>
              </a:solidFill>
              <a:effectLst/>
              <a:latin typeface="Arial" panose="020B0604020202020204" pitchFamily="34" charset="0"/>
              <a:ea typeface="Calibri" panose="020F0502020204030204" pitchFamily="34" charset="0"/>
              <a:cs typeface="Arial" panose="020B0604020202020204" pitchFamily="34" charset="0"/>
            </a:endParaRPr>
          </a:p>
          <a:p>
            <a:endParaRPr lang="en-US" sz="1600" dirty="0">
              <a:solidFill>
                <a:srgbClr val="FF0000"/>
              </a:solidFill>
              <a:latin typeface="Arial" panose="020B0604020202020204" pitchFamily="34" charset="0"/>
              <a:cs typeface="Arial" panose="020B0604020202020204" pitchFamily="34" charset="0"/>
            </a:endParaRPr>
          </a:p>
          <a:p>
            <a:endParaRPr lang="en-IN" dirty="0"/>
          </a:p>
        </p:txBody>
      </p:sp>
      <p:pic>
        <p:nvPicPr>
          <p:cNvPr id="4" name="Picture 3">
            <a:extLst>
              <a:ext uri="{FF2B5EF4-FFF2-40B4-BE49-F238E27FC236}">
                <a16:creationId xmlns:a16="http://schemas.microsoft.com/office/drawing/2014/main" id="{4D758A16-1325-43A7-8A79-64D8EB842615}"/>
              </a:ext>
            </a:extLst>
          </p:cNvPr>
          <p:cNvPicPr>
            <a:picLocks noChangeAspect="1"/>
          </p:cNvPicPr>
          <p:nvPr/>
        </p:nvPicPr>
        <p:blipFill rotWithShape="1">
          <a:blip r:embed="rId5">
            <a:extLst>
              <a:ext uri="{28A0092B-C50C-407E-A947-70E740481C1C}">
                <a14:useLocalDpi xmlns:a14="http://schemas.microsoft.com/office/drawing/2010/main" val="0"/>
              </a:ext>
            </a:extLst>
          </a:blip>
          <a:srcRect l="3519" t="2874" r="4400" b="3951"/>
          <a:stretch/>
        </p:blipFill>
        <p:spPr>
          <a:xfrm>
            <a:off x="4807939" y="1106975"/>
            <a:ext cx="6981826" cy="3946584"/>
          </a:xfrm>
          <a:prstGeom prst="rect">
            <a:avLst/>
          </a:prstGeom>
        </p:spPr>
      </p:pic>
      <p:sp>
        <p:nvSpPr>
          <p:cNvPr id="9" name="Rectangle 8">
            <a:extLst>
              <a:ext uri="{FF2B5EF4-FFF2-40B4-BE49-F238E27FC236}">
                <a16:creationId xmlns:a16="http://schemas.microsoft.com/office/drawing/2014/main" id="{E3DDD30F-75FB-45A1-98A5-188F8F5A07E8}"/>
              </a:ext>
            </a:extLst>
          </p:cNvPr>
          <p:cNvSpPr/>
          <p:nvPr/>
        </p:nvSpPr>
        <p:spPr>
          <a:xfrm>
            <a:off x="447675" y="2000250"/>
            <a:ext cx="3981450" cy="29527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0" name="Picture 9">
            <a:extLst>
              <a:ext uri="{FF2B5EF4-FFF2-40B4-BE49-F238E27FC236}">
                <a16:creationId xmlns:a16="http://schemas.microsoft.com/office/drawing/2014/main" id="{D2669F50-A22C-40D4-BC62-4A50FD615506}"/>
              </a:ext>
            </a:extLst>
          </p:cNvPr>
          <p:cNvPicPr>
            <a:picLocks noChangeAspect="1"/>
          </p:cNvPicPr>
          <p:nvPr/>
        </p:nvPicPr>
        <p:blipFill>
          <a:blip r:embed="rId6"/>
          <a:stretch>
            <a:fillRect/>
          </a:stretch>
        </p:blipFill>
        <p:spPr>
          <a:xfrm>
            <a:off x="423706" y="3429000"/>
            <a:ext cx="4005419" cy="317019"/>
          </a:xfrm>
          <a:prstGeom prst="rect">
            <a:avLst/>
          </a:prstGeom>
        </p:spPr>
      </p:pic>
      <p:pic>
        <p:nvPicPr>
          <p:cNvPr id="11" name="Picture 10">
            <a:extLst>
              <a:ext uri="{FF2B5EF4-FFF2-40B4-BE49-F238E27FC236}">
                <a16:creationId xmlns:a16="http://schemas.microsoft.com/office/drawing/2014/main" id="{D5621A1B-DD93-4B36-9152-815916F30EB4}"/>
              </a:ext>
            </a:extLst>
          </p:cNvPr>
          <p:cNvPicPr>
            <a:picLocks noChangeAspect="1"/>
          </p:cNvPicPr>
          <p:nvPr/>
        </p:nvPicPr>
        <p:blipFill>
          <a:blip r:embed="rId6"/>
          <a:stretch>
            <a:fillRect/>
          </a:stretch>
        </p:blipFill>
        <p:spPr>
          <a:xfrm>
            <a:off x="423705" y="3746020"/>
            <a:ext cx="4005419" cy="244956"/>
          </a:xfrm>
          <a:prstGeom prst="rect">
            <a:avLst/>
          </a:prstGeom>
        </p:spPr>
      </p:pic>
      <p:pic>
        <p:nvPicPr>
          <p:cNvPr id="12" name="Picture 11">
            <a:extLst>
              <a:ext uri="{FF2B5EF4-FFF2-40B4-BE49-F238E27FC236}">
                <a16:creationId xmlns:a16="http://schemas.microsoft.com/office/drawing/2014/main" id="{FC6E8E16-6817-49D7-8F3E-AA6A14D6387A}"/>
              </a:ext>
            </a:extLst>
          </p:cNvPr>
          <p:cNvPicPr>
            <a:picLocks noChangeAspect="1"/>
          </p:cNvPicPr>
          <p:nvPr/>
        </p:nvPicPr>
        <p:blipFill>
          <a:blip r:embed="rId6"/>
          <a:stretch>
            <a:fillRect/>
          </a:stretch>
        </p:blipFill>
        <p:spPr>
          <a:xfrm>
            <a:off x="423704" y="4243387"/>
            <a:ext cx="4005419" cy="317019"/>
          </a:xfrm>
          <a:prstGeom prst="rect">
            <a:avLst/>
          </a:prstGeom>
        </p:spPr>
      </p:pic>
      <p:pic>
        <p:nvPicPr>
          <p:cNvPr id="13" name="Picture 12">
            <a:extLst>
              <a:ext uri="{FF2B5EF4-FFF2-40B4-BE49-F238E27FC236}">
                <a16:creationId xmlns:a16="http://schemas.microsoft.com/office/drawing/2014/main" id="{065256AE-08E8-4A45-B0DE-E6C7840FC1DF}"/>
              </a:ext>
            </a:extLst>
          </p:cNvPr>
          <p:cNvPicPr>
            <a:picLocks noChangeAspect="1"/>
          </p:cNvPicPr>
          <p:nvPr/>
        </p:nvPicPr>
        <p:blipFill>
          <a:blip r:embed="rId6"/>
          <a:stretch>
            <a:fillRect/>
          </a:stretch>
        </p:blipFill>
        <p:spPr>
          <a:xfrm>
            <a:off x="435690" y="4582248"/>
            <a:ext cx="4005419" cy="295276"/>
          </a:xfrm>
          <a:prstGeom prst="rect">
            <a:avLst/>
          </a:prstGeom>
        </p:spPr>
      </p:pic>
      <p:sp>
        <p:nvSpPr>
          <p:cNvPr id="16" name="Rectangle 15">
            <a:extLst>
              <a:ext uri="{FF2B5EF4-FFF2-40B4-BE49-F238E27FC236}">
                <a16:creationId xmlns:a16="http://schemas.microsoft.com/office/drawing/2014/main" id="{57BDDCAF-2893-4AE8-B9C6-5FDCEA869202}"/>
              </a:ext>
            </a:extLst>
          </p:cNvPr>
          <p:cNvSpPr/>
          <p:nvPr/>
        </p:nvSpPr>
        <p:spPr>
          <a:xfrm>
            <a:off x="4938167" y="2695695"/>
            <a:ext cx="207280" cy="1022667"/>
          </a:xfrm>
          <a:prstGeom prst="rect">
            <a:avLst/>
          </a:prstGeom>
          <a:solidFill>
            <a:srgbClr val="DEDEDE"/>
          </a:solidFill>
          <a:ln>
            <a:solidFill>
              <a:srgbClr val="DEDE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832DBD13-83F1-49AE-A137-939768ABD44D}"/>
              </a:ext>
            </a:extLst>
          </p:cNvPr>
          <p:cNvSpPr txBox="1"/>
          <p:nvPr/>
        </p:nvSpPr>
        <p:spPr>
          <a:xfrm rot="16200000">
            <a:off x="2013035" y="651221"/>
            <a:ext cx="6096000" cy="338554"/>
          </a:xfrm>
          <a:prstGeom prst="rect">
            <a:avLst/>
          </a:prstGeom>
          <a:noFill/>
        </p:spPr>
        <p:txBody>
          <a:bodyPr wrap="square">
            <a:spAutoFit/>
          </a:bodyPr>
          <a:lstStyle/>
          <a:p>
            <a:r>
              <a:rPr lang="en-US" sz="1600" b="1" dirty="0">
                <a:latin typeface="Arial" panose="020B0604020202020204" pitchFamily="34" charset="0"/>
                <a:cs typeface="Arial" panose="020B0604020202020204" pitchFamily="34" charset="0"/>
              </a:rPr>
              <a:t>Percentage</a:t>
            </a:r>
            <a:endParaRPr lang="en-IN" sz="1600" b="1" dirty="0">
              <a:latin typeface="Arial" panose="020B0604020202020204" pitchFamily="34" charset="0"/>
              <a:cs typeface="Arial" panose="020B0604020202020204" pitchFamily="34" charset="0"/>
            </a:endParaRPr>
          </a:p>
        </p:txBody>
      </p:sp>
      <p:pic>
        <p:nvPicPr>
          <p:cNvPr id="2" name="v9 audio">
            <a:hlinkClick r:id="" action="ppaction://media"/>
            <a:extLst>
              <a:ext uri="{FF2B5EF4-FFF2-40B4-BE49-F238E27FC236}">
                <a16:creationId xmlns:a16="http://schemas.microsoft.com/office/drawing/2014/main" id="{2348AFD9-458A-4DF9-AF6C-FFC9B5DEA3DE}"/>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383365" y="248691"/>
            <a:ext cx="406400" cy="406400"/>
          </a:xfrm>
          <a:prstGeom prst="rect">
            <a:avLst/>
          </a:prstGeom>
        </p:spPr>
      </p:pic>
    </p:spTree>
    <p:extLst>
      <p:ext uri="{BB962C8B-B14F-4D97-AF65-F5344CB8AC3E}">
        <p14:creationId xmlns:p14="http://schemas.microsoft.com/office/powerpoint/2010/main" val="3620666764"/>
      </p:ext>
    </p:extLst>
  </p:cSld>
  <p:clrMapOvr>
    <a:masterClrMapping/>
  </p:clrMapOvr>
  <mc:AlternateContent xmlns:mc="http://schemas.openxmlformats.org/markup-compatibility/2006" xmlns:p14="http://schemas.microsoft.com/office/powerpoint/2010/main">
    <mc:Choice Requires="p14">
      <p:transition spd="med" p14:dur="700" advTm="32540">
        <p:fade/>
      </p:transition>
    </mc:Choice>
    <mc:Fallback xmlns="">
      <p:transition spd="med" advTm="3254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3253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006BEC4-1614-484E-A2AD-65B6775353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9" name="TextBox 8">
            <a:extLst>
              <a:ext uri="{FF2B5EF4-FFF2-40B4-BE49-F238E27FC236}">
                <a16:creationId xmlns:a16="http://schemas.microsoft.com/office/drawing/2014/main" id="{58CAECF3-FB68-4D01-90F2-A0377BAA3D2F}"/>
              </a:ext>
            </a:extLst>
          </p:cNvPr>
          <p:cNvSpPr txBox="1"/>
          <p:nvPr/>
        </p:nvSpPr>
        <p:spPr>
          <a:xfrm>
            <a:off x="3709035" y="3560445"/>
            <a:ext cx="7955280" cy="1200329"/>
          </a:xfrm>
          <a:prstGeom prst="rect">
            <a:avLst/>
          </a:prstGeom>
          <a:noFill/>
        </p:spPr>
        <p:txBody>
          <a:bodyPr wrap="square" rtlCol="0">
            <a:spAutoFit/>
          </a:bodyPr>
          <a:lstStyle/>
          <a:p>
            <a:r>
              <a:rPr lang="en-US" sz="7200" dirty="0">
                <a:latin typeface="Arial" panose="020B0604020202020204" pitchFamily="34" charset="0"/>
                <a:cs typeface="Arial" panose="020B0604020202020204" pitchFamily="34" charset="0"/>
              </a:rPr>
              <a:t>Bivariate Analysis</a:t>
            </a:r>
            <a:endParaRPr lang="en-IN" sz="7200" dirty="0">
              <a:latin typeface="Arial" panose="020B0604020202020204" pitchFamily="34" charset="0"/>
              <a:cs typeface="Arial" panose="020B0604020202020204" pitchFamily="34" charset="0"/>
            </a:endParaRPr>
          </a:p>
        </p:txBody>
      </p:sp>
      <p:sp>
        <p:nvSpPr>
          <p:cNvPr id="27" name="TextBox 26">
            <a:extLst>
              <a:ext uri="{FF2B5EF4-FFF2-40B4-BE49-F238E27FC236}">
                <a16:creationId xmlns:a16="http://schemas.microsoft.com/office/drawing/2014/main" id="{384D2DDD-AB7E-48CD-A3DC-60B595BA7BFD}"/>
              </a:ext>
            </a:extLst>
          </p:cNvPr>
          <p:cNvSpPr txBox="1"/>
          <p:nvPr/>
        </p:nvSpPr>
        <p:spPr>
          <a:xfrm>
            <a:off x="5963920" y="975360"/>
            <a:ext cx="3667760" cy="1200329"/>
          </a:xfrm>
          <a:prstGeom prst="rect">
            <a:avLst/>
          </a:prstGeom>
          <a:noFill/>
        </p:spPr>
        <p:txBody>
          <a:bodyPr wrap="square" rtlCol="0">
            <a:spAutoFit/>
          </a:bodyPr>
          <a:lstStyle/>
          <a:p>
            <a:r>
              <a:rPr lang="en-US" sz="7200" dirty="0">
                <a:solidFill>
                  <a:schemeClr val="accent1">
                    <a:lumMod val="50000"/>
                  </a:schemeClr>
                </a:solidFill>
                <a:latin typeface="Arial" panose="020B0604020202020204" pitchFamily="34" charset="0"/>
                <a:cs typeface="Arial" panose="020B0604020202020204" pitchFamily="34" charset="0"/>
              </a:rPr>
              <a:t>Results</a:t>
            </a:r>
            <a:endParaRPr lang="en-IN" sz="7200" dirty="0">
              <a:solidFill>
                <a:schemeClr val="accent1">
                  <a:lumMod val="50000"/>
                </a:schemeClr>
              </a:solidFill>
              <a:latin typeface="Arial" panose="020B0604020202020204" pitchFamily="34" charset="0"/>
              <a:cs typeface="Arial" panose="020B0604020202020204" pitchFamily="34" charset="0"/>
            </a:endParaRPr>
          </a:p>
        </p:txBody>
      </p:sp>
      <p:cxnSp>
        <p:nvCxnSpPr>
          <p:cNvPr id="29" name="Straight Connector 28">
            <a:extLst>
              <a:ext uri="{FF2B5EF4-FFF2-40B4-BE49-F238E27FC236}">
                <a16:creationId xmlns:a16="http://schemas.microsoft.com/office/drawing/2014/main" id="{6EA7D31E-A31C-4175-8734-EFC837AB2E61}"/>
              </a:ext>
            </a:extLst>
          </p:cNvPr>
          <p:cNvCxnSpPr>
            <a:cxnSpLocks/>
          </p:cNvCxnSpPr>
          <p:nvPr/>
        </p:nvCxnSpPr>
        <p:spPr>
          <a:xfrm flipV="1">
            <a:off x="3820160" y="2210157"/>
            <a:ext cx="8041640" cy="367"/>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3" name="Graphic 2" descr="Presentation with bar chart">
            <a:extLst>
              <a:ext uri="{FF2B5EF4-FFF2-40B4-BE49-F238E27FC236}">
                <a16:creationId xmlns:a16="http://schemas.microsoft.com/office/drawing/2014/main" id="{6743E008-8FCA-4969-A974-7A95BC06773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848475" y="4743450"/>
            <a:ext cx="1676400" cy="1676400"/>
          </a:xfrm>
          <a:prstGeom prst="rect">
            <a:avLst/>
          </a:prstGeom>
        </p:spPr>
      </p:pic>
      <p:pic>
        <p:nvPicPr>
          <p:cNvPr id="5" name="Graphic 4" descr="Statistics">
            <a:extLst>
              <a:ext uri="{FF2B5EF4-FFF2-40B4-BE49-F238E27FC236}">
                <a16:creationId xmlns:a16="http://schemas.microsoft.com/office/drawing/2014/main" id="{C095D3EC-B2C5-410F-B47F-61FCA4B2345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491162" y="4846499"/>
            <a:ext cx="1209675" cy="1209675"/>
          </a:xfrm>
          <a:prstGeom prst="rect">
            <a:avLst/>
          </a:prstGeom>
        </p:spPr>
      </p:pic>
    </p:spTree>
    <p:extLst>
      <p:ext uri="{BB962C8B-B14F-4D97-AF65-F5344CB8AC3E}">
        <p14:creationId xmlns:p14="http://schemas.microsoft.com/office/powerpoint/2010/main" val="4197006156"/>
      </p:ext>
    </p:extLst>
  </p:cSld>
  <p:clrMapOvr>
    <a:masterClrMapping/>
  </p:clrMapOvr>
  <mc:AlternateContent xmlns:mc="http://schemas.openxmlformats.org/markup-compatibility/2006">
    <mc:Choice xmlns:p14="http://schemas.microsoft.com/office/powerpoint/2010/main" Requires="p14">
      <p:transition spd="med" p14:dur="700" advClick="0" advTm="2000">
        <p:fade/>
      </p:transition>
    </mc:Choice>
    <mc:Fallback>
      <p:transition spd="med" advClick="0" advTm="200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72AC5BE-5E2C-413B-87CA-FD3C0E0CA22F}"/>
              </a:ext>
            </a:extLst>
          </p:cNvPr>
          <p:cNvSpPr txBox="1"/>
          <p:nvPr/>
        </p:nvSpPr>
        <p:spPr>
          <a:xfrm>
            <a:off x="209549" y="190500"/>
            <a:ext cx="6638927" cy="856325"/>
          </a:xfrm>
          <a:prstGeom prst="rect">
            <a:avLst/>
          </a:prstGeom>
          <a:noFill/>
        </p:spPr>
        <p:txBody>
          <a:bodyPr wrap="square" rtlCol="0">
            <a:spAutoFit/>
          </a:bodyPr>
          <a:lstStyle/>
          <a:p>
            <a:pPr lvl="0">
              <a:lnSpc>
                <a:spcPct val="107000"/>
              </a:lnSpc>
              <a:spcAft>
                <a:spcPts val="800"/>
              </a:spcAft>
            </a:pPr>
            <a:r>
              <a:rPr lang="en-US" sz="1400" dirty="0">
                <a:effectLst/>
                <a:latin typeface="Arial" panose="020B0604020202020204" pitchFamily="34" charset="0"/>
                <a:ea typeface="Calibri" panose="020F0502020204030204" pitchFamily="34" charset="0"/>
                <a:cs typeface="Arial" panose="020B0604020202020204" pitchFamily="34" charset="0"/>
              </a:rPr>
              <a:t>The objective of this exercise is to analyze bivariate quantitative data.</a:t>
            </a:r>
            <a:endParaRPr lang="en-IN" sz="1400" dirty="0">
              <a:effectLst/>
              <a:latin typeface="Arial" panose="020B0604020202020204" pitchFamily="34" charset="0"/>
              <a:ea typeface="Calibri" panose="020F0502020204030204" pitchFamily="34" charset="0"/>
              <a:cs typeface="Arial" panose="020B0604020202020204" pitchFamily="34" charset="0"/>
            </a:endParaRPr>
          </a:p>
          <a:p>
            <a:r>
              <a:rPr lang="en-US" sz="1400" dirty="0">
                <a:effectLst/>
                <a:latin typeface="Arial" panose="020B0604020202020204" pitchFamily="34" charset="0"/>
                <a:ea typeface="Calibri" panose="020F0502020204030204" pitchFamily="34" charset="0"/>
                <a:cs typeface="Arial" panose="020B0604020202020204" pitchFamily="34" charset="0"/>
              </a:rPr>
              <a:t>Using “Monthly bill” as dependent variable, we constructed scatter diagram for the independent variable “Amount of data”. </a:t>
            </a:r>
            <a:endParaRPr lang="en-IN" sz="1400" dirty="0">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FA3A30F1-F064-4117-B2F0-A74D0044755A}"/>
              </a:ext>
            </a:extLst>
          </p:cNvPr>
          <p:cNvPicPr>
            <a:picLocks noChangeAspect="1"/>
          </p:cNvPicPr>
          <p:nvPr/>
        </p:nvPicPr>
        <p:blipFill rotWithShape="1">
          <a:blip r:embed="rId4">
            <a:extLst>
              <a:ext uri="{28A0092B-C50C-407E-A947-70E740481C1C}">
                <a14:useLocalDpi xmlns:a14="http://schemas.microsoft.com/office/drawing/2010/main" val="0"/>
              </a:ext>
            </a:extLst>
          </a:blip>
          <a:srcRect l="9454" t="3950" r="12500" b="5684"/>
          <a:stretch/>
        </p:blipFill>
        <p:spPr bwMode="auto">
          <a:xfrm>
            <a:off x="6834185" y="585768"/>
            <a:ext cx="5086354" cy="4467226"/>
          </a:xfrm>
          <a:prstGeom prst="rect">
            <a:avLst/>
          </a:prstGeom>
          <a:noFill/>
          <a:ln>
            <a:noFill/>
          </a:ln>
        </p:spPr>
      </p:pic>
      <p:sp>
        <p:nvSpPr>
          <p:cNvPr id="4" name="TextBox 3">
            <a:extLst>
              <a:ext uri="{FF2B5EF4-FFF2-40B4-BE49-F238E27FC236}">
                <a16:creationId xmlns:a16="http://schemas.microsoft.com/office/drawing/2014/main" id="{1CA2D56D-298F-4BED-B748-58135143DA71}"/>
              </a:ext>
            </a:extLst>
          </p:cNvPr>
          <p:cNvSpPr txBox="1"/>
          <p:nvPr/>
        </p:nvSpPr>
        <p:spPr>
          <a:xfrm>
            <a:off x="-253588" y="1046825"/>
            <a:ext cx="5562599" cy="1854995"/>
          </a:xfrm>
          <a:prstGeom prst="rect">
            <a:avLst/>
          </a:prstGeom>
          <a:noFill/>
        </p:spPr>
        <p:txBody>
          <a:bodyPr wrap="square" rtlCol="0">
            <a:spAutoFit/>
          </a:bodyPr>
          <a:lstStyle/>
          <a:p>
            <a:pPr marL="457200">
              <a:lnSpc>
                <a:spcPct val="107000"/>
              </a:lnSpc>
            </a:pPr>
            <a:r>
              <a:rPr lang="en-US" sz="1400" dirty="0">
                <a:effectLst/>
                <a:latin typeface="Arial" panose="020B0604020202020204" pitchFamily="34" charset="0"/>
                <a:ea typeface="Calibri" panose="020F0502020204030204" pitchFamily="34" charset="0"/>
                <a:cs typeface="Arial" panose="020B0604020202020204" pitchFamily="34" charset="0"/>
              </a:rPr>
              <a:t>The Scatter diagram for “Monthly bill” and “Amount of data” exhibits the following features</a:t>
            </a:r>
            <a:endParaRPr lang="en-IN" sz="1400" dirty="0">
              <a:effectLst/>
              <a:latin typeface="Arial" panose="020B0604020202020204" pitchFamily="34" charset="0"/>
              <a:ea typeface="Calibri" panose="020F0502020204030204" pitchFamily="34" charset="0"/>
              <a:cs typeface="Arial" panose="020B0604020202020204" pitchFamily="34" charset="0"/>
            </a:endParaRPr>
          </a:p>
          <a:p>
            <a:pPr marL="742950" lvl="1" indent="-285750">
              <a:lnSpc>
                <a:spcPct val="107000"/>
              </a:lnSpc>
              <a:buFont typeface="Arial" panose="020B0604020202020204" pitchFamily="34" charset="0"/>
              <a:buChar char="•"/>
            </a:pPr>
            <a:r>
              <a:rPr lang="en-US" sz="1400" dirty="0">
                <a:effectLst/>
                <a:latin typeface="Arial" panose="020B0604020202020204" pitchFamily="34" charset="0"/>
                <a:ea typeface="Calibri" panose="020F0502020204030204" pitchFamily="34" charset="0"/>
                <a:cs typeface="Arial" panose="020B0604020202020204" pitchFamily="34" charset="0"/>
              </a:rPr>
              <a:t>Direction: Positive</a:t>
            </a:r>
            <a:endParaRPr lang="en-IN" sz="1400" dirty="0">
              <a:effectLst/>
              <a:latin typeface="Arial" panose="020B0604020202020204" pitchFamily="34" charset="0"/>
              <a:ea typeface="Calibri" panose="020F0502020204030204" pitchFamily="34" charset="0"/>
              <a:cs typeface="Arial" panose="020B0604020202020204" pitchFamily="34" charset="0"/>
            </a:endParaRPr>
          </a:p>
          <a:p>
            <a:pPr marL="742950" lvl="1" indent="-285750">
              <a:lnSpc>
                <a:spcPct val="107000"/>
              </a:lnSpc>
              <a:buFont typeface="Arial" panose="020B0604020202020204" pitchFamily="34" charset="0"/>
              <a:buChar char="•"/>
            </a:pPr>
            <a:r>
              <a:rPr lang="en-US" sz="1400" dirty="0">
                <a:effectLst/>
                <a:latin typeface="Arial" panose="020B0604020202020204" pitchFamily="34" charset="0"/>
                <a:ea typeface="Calibri" panose="020F0502020204030204" pitchFamily="34" charset="0"/>
                <a:cs typeface="Arial" panose="020B0604020202020204" pitchFamily="34" charset="0"/>
              </a:rPr>
              <a:t>Form: Linear</a:t>
            </a:r>
            <a:endParaRPr lang="en-IN" sz="1400" dirty="0">
              <a:effectLst/>
              <a:latin typeface="Arial" panose="020B0604020202020204" pitchFamily="34" charset="0"/>
              <a:ea typeface="Calibri" panose="020F0502020204030204" pitchFamily="34" charset="0"/>
              <a:cs typeface="Arial" panose="020B0604020202020204" pitchFamily="34" charset="0"/>
            </a:endParaRPr>
          </a:p>
          <a:p>
            <a:pPr marL="742950" lvl="1" indent="-285750">
              <a:lnSpc>
                <a:spcPct val="107000"/>
              </a:lnSpc>
              <a:buFont typeface="Arial" panose="020B0604020202020204" pitchFamily="34" charset="0"/>
              <a:buChar char="•"/>
            </a:pPr>
            <a:r>
              <a:rPr lang="en-US" sz="1400" dirty="0">
                <a:effectLst/>
                <a:latin typeface="Arial" panose="020B0604020202020204" pitchFamily="34" charset="0"/>
                <a:ea typeface="Calibri" panose="020F0502020204030204" pitchFamily="34" charset="0"/>
                <a:cs typeface="Arial" panose="020B0604020202020204" pitchFamily="34" charset="0"/>
              </a:rPr>
              <a:t>Strength: </a:t>
            </a:r>
            <a:r>
              <a:rPr lang="en-US" sz="1400" dirty="0">
                <a:latin typeface="Arial" panose="020B0604020202020204" pitchFamily="34" charset="0"/>
                <a:ea typeface="Calibri" panose="020F0502020204030204" pitchFamily="34" charset="0"/>
                <a:cs typeface="Arial" panose="020B0604020202020204" pitchFamily="34" charset="0"/>
              </a:rPr>
              <a:t>Moderately week</a:t>
            </a:r>
            <a:endParaRPr lang="en-IN" sz="1400" dirty="0">
              <a:effectLst/>
              <a:latin typeface="Arial" panose="020B0604020202020204" pitchFamily="34" charset="0"/>
              <a:ea typeface="Calibri" panose="020F0502020204030204" pitchFamily="34" charset="0"/>
              <a:cs typeface="Arial" panose="020B0604020202020204" pitchFamily="34" charset="0"/>
            </a:endParaRPr>
          </a:p>
          <a:p>
            <a:pPr marL="742950" lvl="1" indent="-285750">
              <a:lnSpc>
                <a:spcPct val="107000"/>
              </a:lnSpc>
              <a:spcAft>
                <a:spcPts val="800"/>
              </a:spcAft>
              <a:buFont typeface="Arial" panose="020B0604020202020204" pitchFamily="34" charset="0"/>
              <a:buChar char="•"/>
            </a:pPr>
            <a:r>
              <a:rPr lang="en-US" sz="1400" dirty="0">
                <a:effectLst/>
                <a:latin typeface="Arial" panose="020B0604020202020204" pitchFamily="34" charset="0"/>
                <a:ea typeface="Calibri" panose="020F0502020204030204" pitchFamily="34" charset="0"/>
                <a:cs typeface="Arial" panose="020B0604020202020204" pitchFamily="34" charset="0"/>
              </a:rPr>
              <a:t>Outliers: None</a:t>
            </a:r>
            <a:endParaRPr lang="en-IN" sz="1400" dirty="0">
              <a:effectLst/>
              <a:latin typeface="Arial" panose="020B0604020202020204" pitchFamily="34" charset="0"/>
              <a:ea typeface="Calibri" panose="020F0502020204030204" pitchFamily="34" charset="0"/>
              <a:cs typeface="Arial" panose="020B0604020202020204" pitchFamily="34" charset="0"/>
            </a:endParaRPr>
          </a:p>
          <a:p>
            <a:endParaRPr lang="en-IN" dirty="0"/>
          </a:p>
        </p:txBody>
      </p:sp>
      <p:graphicFrame>
        <p:nvGraphicFramePr>
          <p:cNvPr id="12" name="Table 11">
            <a:extLst>
              <a:ext uri="{FF2B5EF4-FFF2-40B4-BE49-F238E27FC236}">
                <a16:creationId xmlns:a16="http://schemas.microsoft.com/office/drawing/2014/main" id="{D7EE4F1A-146A-4ECE-8129-36A18EFCB8E2}"/>
              </a:ext>
            </a:extLst>
          </p:cNvPr>
          <p:cNvGraphicFramePr>
            <a:graphicFrameLocks noGrp="1"/>
          </p:cNvGraphicFramePr>
          <p:nvPr>
            <p:extLst>
              <p:ext uri="{D42A27DB-BD31-4B8C-83A1-F6EECF244321}">
                <p14:modId xmlns:p14="http://schemas.microsoft.com/office/powerpoint/2010/main" val="1848470395"/>
              </p:ext>
            </p:extLst>
          </p:nvPr>
        </p:nvGraphicFramePr>
        <p:xfrm>
          <a:off x="319084" y="3950243"/>
          <a:ext cx="3536950" cy="758180"/>
        </p:xfrm>
        <a:graphic>
          <a:graphicData uri="http://schemas.openxmlformats.org/drawingml/2006/table">
            <a:tbl>
              <a:tblPr>
                <a:tableStyleId>{5C22544A-7EE6-4342-B048-85BDC9FD1C3A}</a:tableStyleId>
              </a:tblPr>
              <a:tblGrid>
                <a:gridCol w="692150">
                  <a:extLst>
                    <a:ext uri="{9D8B030D-6E8A-4147-A177-3AD203B41FA5}">
                      <a16:colId xmlns:a16="http://schemas.microsoft.com/office/drawing/2014/main" val="1934177241"/>
                    </a:ext>
                  </a:extLst>
                </a:gridCol>
                <a:gridCol w="958850">
                  <a:extLst>
                    <a:ext uri="{9D8B030D-6E8A-4147-A177-3AD203B41FA5}">
                      <a16:colId xmlns:a16="http://schemas.microsoft.com/office/drawing/2014/main" val="3550859056"/>
                    </a:ext>
                  </a:extLst>
                </a:gridCol>
                <a:gridCol w="692150">
                  <a:extLst>
                    <a:ext uri="{9D8B030D-6E8A-4147-A177-3AD203B41FA5}">
                      <a16:colId xmlns:a16="http://schemas.microsoft.com/office/drawing/2014/main" val="1951974875"/>
                    </a:ext>
                  </a:extLst>
                </a:gridCol>
                <a:gridCol w="603250">
                  <a:extLst>
                    <a:ext uri="{9D8B030D-6E8A-4147-A177-3AD203B41FA5}">
                      <a16:colId xmlns:a16="http://schemas.microsoft.com/office/drawing/2014/main" val="1699992615"/>
                    </a:ext>
                  </a:extLst>
                </a:gridCol>
                <a:gridCol w="590550">
                  <a:extLst>
                    <a:ext uri="{9D8B030D-6E8A-4147-A177-3AD203B41FA5}">
                      <a16:colId xmlns:a16="http://schemas.microsoft.com/office/drawing/2014/main" val="4127732749"/>
                    </a:ext>
                  </a:extLst>
                </a:gridCol>
              </a:tblGrid>
              <a:tr h="189545">
                <a:tc>
                  <a:txBody>
                    <a:bodyPr/>
                    <a:lstStyle/>
                    <a:p>
                      <a:pPr>
                        <a:lnSpc>
                          <a:spcPct val="107000"/>
                        </a:lnSpc>
                        <a:spcAft>
                          <a:spcPts val="800"/>
                        </a:spcAft>
                      </a:pPr>
                      <a:r>
                        <a:rPr lang="en-US" sz="9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25400" marR="25400" marT="0" marB="0"/>
                </a:tc>
                <a:tc>
                  <a:txBody>
                    <a:bodyPr/>
                    <a:lstStyle/>
                    <a:p>
                      <a:pPr>
                        <a:lnSpc>
                          <a:spcPct val="107000"/>
                        </a:lnSpc>
                        <a:spcAft>
                          <a:spcPts val="800"/>
                        </a:spcAft>
                      </a:pPr>
                      <a:r>
                        <a:rPr lang="en-US" sz="900">
                          <a:effectLst/>
                        </a:rPr>
                        <a:t>Least Squares</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25400" marR="25400" marT="0" marB="0"/>
                </a:tc>
                <a:tc>
                  <a:txBody>
                    <a:bodyPr/>
                    <a:lstStyle/>
                    <a:p>
                      <a:pPr>
                        <a:lnSpc>
                          <a:spcPct val="107000"/>
                        </a:lnSpc>
                        <a:spcAft>
                          <a:spcPts val="800"/>
                        </a:spcAft>
                      </a:pPr>
                      <a:r>
                        <a:rPr lang="en-US" sz="900">
                          <a:effectLst/>
                        </a:rPr>
                        <a:t>Standard</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25400" marR="25400" marT="0" marB="0"/>
                </a:tc>
                <a:tc>
                  <a:txBody>
                    <a:bodyPr/>
                    <a:lstStyle/>
                    <a:p>
                      <a:pPr>
                        <a:lnSpc>
                          <a:spcPct val="107000"/>
                        </a:lnSpc>
                        <a:spcAft>
                          <a:spcPts val="800"/>
                        </a:spcAft>
                      </a:pPr>
                      <a:r>
                        <a:rPr lang="en-US" sz="900" dirty="0">
                          <a:effectLst/>
                        </a:rPr>
                        <a:t>T</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25400" marR="25400" marT="0" marB="0"/>
                </a:tc>
                <a:tc>
                  <a:txBody>
                    <a:bodyPr/>
                    <a:lstStyle/>
                    <a:p>
                      <a:pPr>
                        <a:lnSpc>
                          <a:spcPct val="107000"/>
                        </a:lnSpc>
                        <a:spcAft>
                          <a:spcPts val="800"/>
                        </a:spcAft>
                      </a:pPr>
                      <a:r>
                        <a:rPr lang="en-US" sz="9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25400" marR="25400" marT="0" marB="0"/>
                </a:tc>
                <a:extLst>
                  <a:ext uri="{0D108BD9-81ED-4DB2-BD59-A6C34878D82A}">
                    <a16:rowId xmlns:a16="http://schemas.microsoft.com/office/drawing/2014/main" val="2765913874"/>
                  </a:ext>
                </a:extLst>
              </a:tr>
              <a:tr h="189545">
                <a:tc>
                  <a:txBody>
                    <a:bodyPr/>
                    <a:lstStyle/>
                    <a:p>
                      <a:pPr>
                        <a:lnSpc>
                          <a:spcPct val="107000"/>
                        </a:lnSpc>
                        <a:spcAft>
                          <a:spcPts val="800"/>
                        </a:spcAft>
                      </a:pPr>
                      <a:r>
                        <a:rPr lang="en-US" sz="900" dirty="0">
                          <a:effectLst/>
                        </a:rPr>
                        <a:t>Parameter</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25400" marR="25400" marT="0" marB="0"/>
                </a:tc>
                <a:tc>
                  <a:txBody>
                    <a:bodyPr/>
                    <a:lstStyle/>
                    <a:p>
                      <a:pPr>
                        <a:lnSpc>
                          <a:spcPct val="107000"/>
                        </a:lnSpc>
                        <a:spcAft>
                          <a:spcPts val="800"/>
                        </a:spcAft>
                      </a:pPr>
                      <a:r>
                        <a:rPr lang="en-US" sz="900">
                          <a:effectLst/>
                        </a:rPr>
                        <a:t>Estimate</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25400" marR="25400" marT="0" marB="0"/>
                </a:tc>
                <a:tc>
                  <a:txBody>
                    <a:bodyPr/>
                    <a:lstStyle/>
                    <a:p>
                      <a:pPr>
                        <a:lnSpc>
                          <a:spcPct val="107000"/>
                        </a:lnSpc>
                        <a:spcAft>
                          <a:spcPts val="800"/>
                        </a:spcAft>
                      </a:pPr>
                      <a:r>
                        <a:rPr lang="en-US" sz="900">
                          <a:effectLst/>
                        </a:rPr>
                        <a:t>Error</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25400" marR="25400" marT="0" marB="0"/>
                </a:tc>
                <a:tc>
                  <a:txBody>
                    <a:bodyPr/>
                    <a:lstStyle/>
                    <a:p>
                      <a:pPr>
                        <a:lnSpc>
                          <a:spcPct val="107000"/>
                        </a:lnSpc>
                        <a:spcAft>
                          <a:spcPts val="800"/>
                        </a:spcAft>
                      </a:pPr>
                      <a:r>
                        <a:rPr lang="en-US" sz="900" dirty="0">
                          <a:effectLst/>
                        </a:rPr>
                        <a:t>Statistic</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25400" marR="25400" marT="0" marB="0"/>
                </a:tc>
                <a:tc>
                  <a:txBody>
                    <a:bodyPr/>
                    <a:lstStyle/>
                    <a:p>
                      <a:pPr>
                        <a:lnSpc>
                          <a:spcPct val="107000"/>
                        </a:lnSpc>
                        <a:spcAft>
                          <a:spcPts val="800"/>
                        </a:spcAft>
                      </a:pPr>
                      <a:r>
                        <a:rPr lang="en-US" sz="900">
                          <a:effectLst/>
                        </a:rPr>
                        <a:t>P-Value</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25400" marR="25400" marT="0" marB="0"/>
                </a:tc>
                <a:extLst>
                  <a:ext uri="{0D108BD9-81ED-4DB2-BD59-A6C34878D82A}">
                    <a16:rowId xmlns:a16="http://schemas.microsoft.com/office/drawing/2014/main" val="1864552492"/>
                  </a:ext>
                </a:extLst>
              </a:tr>
              <a:tr h="189545">
                <a:tc>
                  <a:txBody>
                    <a:bodyPr/>
                    <a:lstStyle/>
                    <a:p>
                      <a:pPr>
                        <a:lnSpc>
                          <a:spcPct val="107000"/>
                        </a:lnSpc>
                        <a:spcAft>
                          <a:spcPts val="800"/>
                        </a:spcAft>
                      </a:pPr>
                      <a:r>
                        <a:rPr lang="en-US" sz="900">
                          <a:effectLst/>
                        </a:rPr>
                        <a:t>Intercept</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25400" marR="25400" marT="0" marB="0"/>
                </a:tc>
                <a:tc>
                  <a:txBody>
                    <a:bodyPr/>
                    <a:lstStyle/>
                    <a:p>
                      <a:pPr>
                        <a:lnSpc>
                          <a:spcPct val="107000"/>
                        </a:lnSpc>
                        <a:spcAft>
                          <a:spcPts val="800"/>
                        </a:spcAft>
                      </a:pPr>
                      <a:r>
                        <a:rPr lang="en-US" sz="900" dirty="0">
                          <a:effectLst/>
                        </a:rPr>
                        <a:t>44.8068</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25400" marR="25400" marT="0" marB="0"/>
                </a:tc>
                <a:tc>
                  <a:txBody>
                    <a:bodyPr/>
                    <a:lstStyle/>
                    <a:p>
                      <a:pPr>
                        <a:lnSpc>
                          <a:spcPct val="107000"/>
                        </a:lnSpc>
                        <a:spcAft>
                          <a:spcPts val="800"/>
                        </a:spcAft>
                      </a:pPr>
                      <a:r>
                        <a:rPr lang="en-US" sz="900">
                          <a:effectLst/>
                        </a:rPr>
                        <a:t>4.03075</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25400" marR="25400" marT="0" marB="0"/>
                </a:tc>
                <a:tc>
                  <a:txBody>
                    <a:bodyPr/>
                    <a:lstStyle/>
                    <a:p>
                      <a:pPr>
                        <a:lnSpc>
                          <a:spcPct val="107000"/>
                        </a:lnSpc>
                        <a:spcAft>
                          <a:spcPts val="800"/>
                        </a:spcAft>
                      </a:pPr>
                      <a:r>
                        <a:rPr lang="en-US" sz="900">
                          <a:effectLst/>
                        </a:rPr>
                        <a:t>11.1162</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25400" marR="25400" marT="0" marB="0"/>
                </a:tc>
                <a:tc>
                  <a:txBody>
                    <a:bodyPr/>
                    <a:lstStyle/>
                    <a:p>
                      <a:pPr>
                        <a:lnSpc>
                          <a:spcPct val="107000"/>
                        </a:lnSpc>
                        <a:spcAft>
                          <a:spcPts val="800"/>
                        </a:spcAft>
                      </a:pPr>
                      <a:r>
                        <a:rPr lang="en-US" sz="900">
                          <a:effectLst/>
                        </a:rPr>
                        <a:t>0.0000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25400" marR="25400" marT="0" marB="0"/>
                </a:tc>
                <a:extLst>
                  <a:ext uri="{0D108BD9-81ED-4DB2-BD59-A6C34878D82A}">
                    <a16:rowId xmlns:a16="http://schemas.microsoft.com/office/drawing/2014/main" val="46696616"/>
                  </a:ext>
                </a:extLst>
              </a:tr>
              <a:tr h="189545">
                <a:tc>
                  <a:txBody>
                    <a:bodyPr/>
                    <a:lstStyle/>
                    <a:p>
                      <a:pPr>
                        <a:lnSpc>
                          <a:spcPct val="107000"/>
                        </a:lnSpc>
                        <a:spcAft>
                          <a:spcPts val="800"/>
                        </a:spcAft>
                      </a:pPr>
                      <a:r>
                        <a:rPr lang="en-US" sz="900">
                          <a:effectLst/>
                        </a:rPr>
                        <a:t>Slope</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25400" marR="25400" marT="0" marB="0"/>
                </a:tc>
                <a:tc>
                  <a:txBody>
                    <a:bodyPr/>
                    <a:lstStyle/>
                    <a:p>
                      <a:pPr>
                        <a:lnSpc>
                          <a:spcPct val="107000"/>
                        </a:lnSpc>
                        <a:spcAft>
                          <a:spcPts val="800"/>
                        </a:spcAft>
                      </a:pPr>
                      <a:r>
                        <a:rPr lang="en-US" sz="900" dirty="0">
                          <a:effectLst/>
                        </a:rPr>
                        <a:t>4.51866</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25400" marR="25400" marT="0" marB="0"/>
                </a:tc>
                <a:tc>
                  <a:txBody>
                    <a:bodyPr/>
                    <a:lstStyle/>
                    <a:p>
                      <a:pPr>
                        <a:lnSpc>
                          <a:spcPct val="107000"/>
                        </a:lnSpc>
                        <a:spcAft>
                          <a:spcPts val="800"/>
                        </a:spcAft>
                      </a:pPr>
                      <a:r>
                        <a:rPr lang="en-US" sz="900">
                          <a:effectLst/>
                        </a:rPr>
                        <a:t>0.617187</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25400" marR="25400" marT="0" marB="0"/>
                </a:tc>
                <a:tc>
                  <a:txBody>
                    <a:bodyPr/>
                    <a:lstStyle/>
                    <a:p>
                      <a:pPr>
                        <a:lnSpc>
                          <a:spcPct val="107000"/>
                        </a:lnSpc>
                        <a:spcAft>
                          <a:spcPts val="800"/>
                        </a:spcAft>
                      </a:pPr>
                      <a:r>
                        <a:rPr lang="en-US" sz="900">
                          <a:effectLst/>
                        </a:rPr>
                        <a:t>7.32138</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25400" marR="25400" marT="0" marB="0"/>
                </a:tc>
                <a:tc>
                  <a:txBody>
                    <a:bodyPr/>
                    <a:lstStyle/>
                    <a:p>
                      <a:pPr>
                        <a:lnSpc>
                          <a:spcPct val="107000"/>
                        </a:lnSpc>
                        <a:spcAft>
                          <a:spcPts val="800"/>
                        </a:spcAft>
                      </a:pPr>
                      <a:r>
                        <a:rPr lang="en-US" sz="900" dirty="0">
                          <a:effectLst/>
                        </a:rPr>
                        <a:t>0.0000</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25400" marR="25400" marT="0" marB="0"/>
                </a:tc>
                <a:extLst>
                  <a:ext uri="{0D108BD9-81ED-4DB2-BD59-A6C34878D82A}">
                    <a16:rowId xmlns:a16="http://schemas.microsoft.com/office/drawing/2014/main" val="62755921"/>
                  </a:ext>
                </a:extLst>
              </a:tr>
            </a:tbl>
          </a:graphicData>
        </a:graphic>
      </p:graphicFrame>
      <p:graphicFrame>
        <p:nvGraphicFramePr>
          <p:cNvPr id="13" name="Table 12">
            <a:extLst>
              <a:ext uri="{FF2B5EF4-FFF2-40B4-BE49-F238E27FC236}">
                <a16:creationId xmlns:a16="http://schemas.microsoft.com/office/drawing/2014/main" id="{01C3891D-255A-4660-A38F-241C9F25BC59}"/>
              </a:ext>
            </a:extLst>
          </p:cNvPr>
          <p:cNvGraphicFramePr>
            <a:graphicFrameLocks noGrp="1"/>
          </p:cNvGraphicFramePr>
          <p:nvPr>
            <p:extLst>
              <p:ext uri="{D42A27DB-BD31-4B8C-83A1-F6EECF244321}">
                <p14:modId xmlns:p14="http://schemas.microsoft.com/office/powerpoint/2010/main" val="2728064946"/>
              </p:ext>
            </p:extLst>
          </p:nvPr>
        </p:nvGraphicFramePr>
        <p:xfrm>
          <a:off x="319084" y="5052995"/>
          <a:ext cx="4175844" cy="758180"/>
        </p:xfrm>
        <a:graphic>
          <a:graphicData uri="http://schemas.openxmlformats.org/drawingml/2006/table">
            <a:tbl>
              <a:tblPr>
                <a:tableStyleId>{5C22544A-7EE6-4342-B048-85BDC9FD1C3A}</a:tableStyleId>
              </a:tblPr>
              <a:tblGrid>
                <a:gridCol w="841401">
                  <a:extLst>
                    <a:ext uri="{9D8B030D-6E8A-4147-A177-3AD203B41FA5}">
                      <a16:colId xmlns:a16="http://schemas.microsoft.com/office/drawing/2014/main" val="2212202984"/>
                    </a:ext>
                  </a:extLst>
                </a:gridCol>
                <a:gridCol w="1015914">
                  <a:extLst>
                    <a:ext uri="{9D8B030D-6E8A-4147-A177-3AD203B41FA5}">
                      <a16:colId xmlns:a16="http://schemas.microsoft.com/office/drawing/2014/main" val="221161739"/>
                    </a:ext>
                  </a:extLst>
                </a:gridCol>
                <a:gridCol w="317863">
                  <a:extLst>
                    <a:ext uri="{9D8B030D-6E8A-4147-A177-3AD203B41FA5}">
                      <a16:colId xmlns:a16="http://schemas.microsoft.com/office/drawing/2014/main" val="1968353805"/>
                    </a:ext>
                  </a:extLst>
                </a:gridCol>
                <a:gridCol w="878797">
                  <a:extLst>
                    <a:ext uri="{9D8B030D-6E8A-4147-A177-3AD203B41FA5}">
                      <a16:colId xmlns:a16="http://schemas.microsoft.com/office/drawing/2014/main" val="4135024421"/>
                    </a:ext>
                  </a:extLst>
                </a:gridCol>
                <a:gridCol w="392554">
                  <a:extLst>
                    <a:ext uri="{9D8B030D-6E8A-4147-A177-3AD203B41FA5}">
                      <a16:colId xmlns:a16="http://schemas.microsoft.com/office/drawing/2014/main" val="3555629583"/>
                    </a:ext>
                  </a:extLst>
                </a:gridCol>
                <a:gridCol w="729315">
                  <a:extLst>
                    <a:ext uri="{9D8B030D-6E8A-4147-A177-3AD203B41FA5}">
                      <a16:colId xmlns:a16="http://schemas.microsoft.com/office/drawing/2014/main" val="191632659"/>
                    </a:ext>
                  </a:extLst>
                </a:gridCol>
              </a:tblGrid>
              <a:tr h="189545">
                <a:tc>
                  <a:txBody>
                    <a:bodyPr/>
                    <a:lstStyle/>
                    <a:p>
                      <a:pPr>
                        <a:lnSpc>
                          <a:spcPct val="107000"/>
                        </a:lnSpc>
                        <a:spcAft>
                          <a:spcPts val="800"/>
                        </a:spcAft>
                      </a:pPr>
                      <a:r>
                        <a:rPr lang="en-US" sz="900">
                          <a:effectLst/>
                        </a:rPr>
                        <a:t>Source</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25400" marR="25400" marT="0" marB="0"/>
                </a:tc>
                <a:tc>
                  <a:txBody>
                    <a:bodyPr/>
                    <a:lstStyle/>
                    <a:p>
                      <a:pPr>
                        <a:lnSpc>
                          <a:spcPct val="107000"/>
                        </a:lnSpc>
                        <a:spcAft>
                          <a:spcPts val="800"/>
                        </a:spcAft>
                      </a:pPr>
                      <a:r>
                        <a:rPr lang="en-US" sz="900">
                          <a:effectLst/>
                        </a:rPr>
                        <a:t>Sum of Squares</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25400" marR="25400" marT="0" marB="0"/>
                </a:tc>
                <a:tc>
                  <a:txBody>
                    <a:bodyPr/>
                    <a:lstStyle/>
                    <a:p>
                      <a:pPr>
                        <a:lnSpc>
                          <a:spcPct val="107000"/>
                        </a:lnSpc>
                        <a:spcAft>
                          <a:spcPts val="800"/>
                        </a:spcAft>
                      </a:pPr>
                      <a:r>
                        <a:rPr lang="en-US" sz="900">
                          <a:effectLst/>
                        </a:rPr>
                        <a:t>Df</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25400" marR="25400" marT="0" marB="0"/>
                </a:tc>
                <a:tc>
                  <a:txBody>
                    <a:bodyPr/>
                    <a:lstStyle/>
                    <a:p>
                      <a:pPr>
                        <a:lnSpc>
                          <a:spcPct val="107000"/>
                        </a:lnSpc>
                        <a:spcAft>
                          <a:spcPts val="800"/>
                        </a:spcAft>
                      </a:pPr>
                      <a:r>
                        <a:rPr lang="en-US" sz="900">
                          <a:effectLst/>
                        </a:rPr>
                        <a:t>Mean Square</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25400" marR="25400" marT="0" marB="0"/>
                </a:tc>
                <a:tc>
                  <a:txBody>
                    <a:bodyPr/>
                    <a:lstStyle/>
                    <a:p>
                      <a:pPr>
                        <a:lnSpc>
                          <a:spcPct val="107000"/>
                        </a:lnSpc>
                        <a:spcAft>
                          <a:spcPts val="800"/>
                        </a:spcAft>
                      </a:pPr>
                      <a:r>
                        <a:rPr lang="en-US" sz="900">
                          <a:effectLst/>
                        </a:rPr>
                        <a:t>F-Ratio</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25400" marR="25400" marT="0" marB="0"/>
                </a:tc>
                <a:tc>
                  <a:txBody>
                    <a:bodyPr/>
                    <a:lstStyle/>
                    <a:p>
                      <a:pPr>
                        <a:lnSpc>
                          <a:spcPct val="107000"/>
                        </a:lnSpc>
                        <a:spcAft>
                          <a:spcPts val="800"/>
                        </a:spcAft>
                      </a:pPr>
                      <a:r>
                        <a:rPr lang="en-US" sz="900">
                          <a:effectLst/>
                        </a:rPr>
                        <a:t>P-Value</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25400" marR="25400" marT="0" marB="0"/>
                </a:tc>
                <a:extLst>
                  <a:ext uri="{0D108BD9-81ED-4DB2-BD59-A6C34878D82A}">
                    <a16:rowId xmlns:a16="http://schemas.microsoft.com/office/drawing/2014/main" val="919064153"/>
                  </a:ext>
                </a:extLst>
              </a:tr>
              <a:tr h="189545">
                <a:tc>
                  <a:txBody>
                    <a:bodyPr/>
                    <a:lstStyle/>
                    <a:p>
                      <a:pPr>
                        <a:lnSpc>
                          <a:spcPct val="107000"/>
                        </a:lnSpc>
                        <a:spcAft>
                          <a:spcPts val="800"/>
                        </a:spcAft>
                      </a:pPr>
                      <a:r>
                        <a:rPr lang="en-US" sz="900" dirty="0">
                          <a:effectLst/>
                        </a:rPr>
                        <a:t>Model</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25400" marR="25400" marT="0" marB="0"/>
                </a:tc>
                <a:tc>
                  <a:txBody>
                    <a:bodyPr/>
                    <a:lstStyle/>
                    <a:p>
                      <a:pPr>
                        <a:lnSpc>
                          <a:spcPct val="107000"/>
                        </a:lnSpc>
                        <a:spcAft>
                          <a:spcPts val="800"/>
                        </a:spcAft>
                      </a:pPr>
                      <a:r>
                        <a:rPr lang="en-US" sz="900" dirty="0">
                          <a:effectLst/>
                        </a:rPr>
                        <a:t>28489.9</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25400" marR="25400" marT="0" marB="0"/>
                </a:tc>
                <a:tc>
                  <a:txBody>
                    <a:bodyPr/>
                    <a:lstStyle/>
                    <a:p>
                      <a:pPr>
                        <a:lnSpc>
                          <a:spcPct val="107000"/>
                        </a:lnSpc>
                        <a:spcAft>
                          <a:spcPts val="800"/>
                        </a:spcAft>
                      </a:pPr>
                      <a:r>
                        <a:rPr lang="en-US" sz="900">
                          <a:effectLst/>
                        </a:rPr>
                        <a:t>1</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25400" marR="25400" marT="0" marB="0"/>
                </a:tc>
                <a:tc>
                  <a:txBody>
                    <a:bodyPr/>
                    <a:lstStyle/>
                    <a:p>
                      <a:pPr>
                        <a:lnSpc>
                          <a:spcPct val="107000"/>
                        </a:lnSpc>
                        <a:spcAft>
                          <a:spcPts val="800"/>
                        </a:spcAft>
                      </a:pPr>
                      <a:r>
                        <a:rPr lang="en-US" sz="900">
                          <a:effectLst/>
                        </a:rPr>
                        <a:t>28489.9</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25400" marR="25400" marT="0" marB="0"/>
                </a:tc>
                <a:tc>
                  <a:txBody>
                    <a:bodyPr/>
                    <a:lstStyle/>
                    <a:p>
                      <a:pPr>
                        <a:lnSpc>
                          <a:spcPct val="107000"/>
                        </a:lnSpc>
                        <a:spcAft>
                          <a:spcPts val="800"/>
                        </a:spcAft>
                      </a:pPr>
                      <a:r>
                        <a:rPr lang="en-US" sz="900">
                          <a:effectLst/>
                        </a:rPr>
                        <a:t>53.60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25400" marR="25400" marT="0" marB="0"/>
                </a:tc>
                <a:tc>
                  <a:txBody>
                    <a:bodyPr/>
                    <a:lstStyle/>
                    <a:p>
                      <a:pPr>
                        <a:lnSpc>
                          <a:spcPct val="107000"/>
                        </a:lnSpc>
                        <a:spcAft>
                          <a:spcPts val="800"/>
                        </a:spcAft>
                      </a:pPr>
                      <a:r>
                        <a:rPr lang="en-US" sz="900">
                          <a:effectLst/>
                        </a:rPr>
                        <a:t>0.0000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25400" marR="25400" marT="0" marB="0"/>
                </a:tc>
                <a:extLst>
                  <a:ext uri="{0D108BD9-81ED-4DB2-BD59-A6C34878D82A}">
                    <a16:rowId xmlns:a16="http://schemas.microsoft.com/office/drawing/2014/main" val="1316525884"/>
                  </a:ext>
                </a:extLst>
              </a:tr>
              <a:tr h="189545">
                <a:tc>
                  <a:txBody>
                    <a:bodyPr/>
                    <a:lstStyle/>
                    <a:p>
                      <a:pPr>
                        <a:lnSpc>
                          <a:spcPct val="107000"/>
                        </a:lnSpc>
                        <a:spcAft>
                          <a:spcPts val="800"/>
                        </a:spcAft>
                      </a:pPr>
                      <a:r>
                        <a:rPr lang="en-US" sz="900">
                          <a:effectLst/>
                        </a:rPr>
                        <a:t>Residual</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25400" marR="25400" marT="0" marB="0"/>
                </a:tc>
                <a:tc>
                  <a:txBody>
                    <a:bodyPr/>
                    <a:lstStyle/>
                    <a:p>
                      <a:pPr>
                        <a:lnSpc>
                          <a:spcPct val="107000"/>
                        </a:lnSpc>
                        <a:spcAft>
                          <a:spcPts val="800"/>
                        </a:spcAft>
                      </a:pPr>
                      <a:r>
                        <a:rPr lang="en-US" sz="900">
                          <a:effectLst/>
                        </a:rPr>
                        <a:t>52618.6</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25400" marR="25400" marT="0" marB="0"/>
                </a:tc>
                <a:tc>
                  <a:txBody>
                    <a:bodyPr/>
                    <a:lstStyle/>
                    <a:p>
                      <a:pPr>
                        <a:lnSpc>
                          <a:spcPct val="107000"/>
                        </a:lnSpc>
                        <a:spcAft>
                          <a:spcPts val="800"/>
                        </a:spcAft>
                      </a:pPr>
                      <a:r>
                        <a:rPr lang="en-US" sz="900">
                          <a:effectLst/>
                        </a:rPr>
                        <a:t>99</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25400" marR="25400" marT="0" marB="0"/>
                </a:tc>
                <a:tc>
                  <a:txBody>
                    <a:bodyPr/>
                    <a:lstStyle/>
                    <a:p>
                      <a:pPr>
                        <a:lnSpc>
                          <a:spcPct val="107000"/>
                        </a:lnSpc>
                        <a:spcAft>
                          <a:spcPts val="800"/>
                        </a:spcAft>
                      </a:pPr>
                      <a:r>
                        <a:rPr lang="en-US" sz="900">
                          <a:effectLst/>
                        </a:rPr>
                        <a:t>531.501</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25400" marR="25400" marT="0" marB="0"/>
                </a:tc>
                <a:tc>
                  <a:txBody>
                    <a:bodyPr/>
                    <a:lstStyle/>
                    <a:p>
                      <a:pPr>
                        <a:lnSpc>
                          <a:spcPct val="107000"/>
                        </a:lnSpc>
                        <a:spcAft>
                          <a:spcPts val="800"/>
                        </a:spcAft>
                      </a:pPr>
                      <a:r>
                        <a:rPr lang="en-US" sz="9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25400" marR="25400" marT="0" marB="0"/>
                </a:tc>
                <a:tc>
                  <a:txBody>
                    <a:bodyPr/>
                    <a:lstStyle/>
                    <a:p>
                      <a:pPr>
                        <a:lnSpc>
                          <a:spcPct val="107000"/>
                        </a:lnSpc>
                        <a:spcAft>
                          <a:spcPts val="800"/>
                        </a:spcAft>
                      </a:pPr>
                      <a:r>
                        <a:rPr lang="en-US" sz="9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25400" marR="25400" marT="0" marB="0"/>
                </a:tc>
                <a:extLst>
                  <a:ext uri="{0D108BD9-81ED-4DB2-BD59-A6C34878D82A}">
                    <a16:rowId xmlns:a16="http://schemas.microsoft.com/office/drawing/2014/main" val="3004962535"/>
                  </a:ext>
                </a:extLst>
              </a:tr>
              <a:tr h="189545">
                <a:tc>
                  <a:txBody>
                    <a:bodyPr/>
                    <a:lstStyle/>
                    <a:p>
                      <a:pPr>
                        <a:lnSpc>
                          <a:spcPct val="107000"/>
                        </a:lnSpc>
                        <a:spcAft>
                          <a:spcPts val="800"/>
                        </a:spcAft>
                      </a:pPr>
                      <a:r>
                        <a:rPr lang="en-US" sz="900" dirty="0">
                          <a:effectLst/>
                        </a:rPr>
                        <a:t>Total (Corr.)</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25400" marR="25400" marT="0" marB="0"/>
                </a:tc>
                <a:tc>
                  <a:txBody>
                    <a:bodyPr/>
                    <a:lstStyle/>
                    <a:p>
                      <a:pPr>
                        <a:lnSpc>
                          <a:spcPct val="107000"/>
                        </a:lnSpc>
                        <a:spcAft>
                          <a:spcPts val="800"/>
                        </a:spcAft>
                      </a:pPr>
                      <a:r>
                        <a:rPr lang="en-US" sz="900">
                          <a:effectLst/>
                        </a:rPr>
                        <a:t>81108.5</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25400" marR="25400" marT="0" marB="0"/>
                </a:tc>
                <a:tc>
                  <a:txBody>
                    <a:bodyPr/>
                    <a:lstStyle/>
                    <a:p>
                      <a:pPr>
                        <a:lnSpc>
                          <a:spcPct val="107000"/>
                        </a:lnSpc>
                        <a:spcAft>
                          <a:spcPts val="800"/>
                        </a:spcAft>
                      </a:pPr>
                      <a:r>
                        <a:rPr lang="en-US" sz="900">
                          <a:effectLst/>
                        </a:rPr>
                        <a:t>100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25400" marR="25400" marT="0" marB="0"/>
                </a:tc>
                <a:tc>
                  <a:txBody>
                    <a:bodyPr/>
                    <a:lstStyle/>
                    <a:p>
                      <a:pPr>
                        <a:lnSpc>
                          <a:spcPct val="107000"/>
                        </a:lnSpc>
                        <a:spcAft>
                          <a:spcPts val="800"/>
                        </a:spcAft>
                      </a:pPr>
                      <a:r>
                        <a:rPr lang="en-US" sz="900" dirty="0">
                          <a:effectLst/>
                        </a:rPr>
                        <a:t> </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25400" marR="25400" marT="0" marB="0"/>
                </a:tc>
                <a:tc>
                  <a:txBody>
                    <a:bodyPr/>
                    <a:lstStyle/>
                    <a:p>
                      <a:pPr>
                        <a:lnSpc>
                          <a:spcPct val="107000"/>
                        </a:lnSpc>
                        <a:spcAft>
                          <a:spcPts val="800"/>
                        </a:spcAft>
                      </a:pPr>
                      <a:r>
                        <a:rPr lang="en-US" sz="9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25400" marR="25400" marT="0" marB="0"/>
                </a:tc>
                <a:tc>
                  <a:txBody>
                    <a:bodyPr/>
                    <a:lstStyle/>
                    <a:p>
                      <a:pPr>
                        <a:lnSpc>
                          <a:spcPct val="107000"/>
                        </a:lnSpc>
                        <a:spcAft>
                          <a:spcPts val="800"/>
                        </a:spcAft>
                      </a:pPr>
                      <a:r>
                        <a:rPr lang="en-US" sz="900" dirty="0">
                          <a:effectLst/>
                        </a:rPr>
                        <a:t> </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25400" marR="25400" marT="0" marB="0"/>
                </a:tc>
                <a:extLst>
                  <a:ext uri="{0D108BD9-81ED-4DB2-BD59-A6C34878D82A}">
                    <a16:rowId xmlns:a16="http://schemas.microsoft.com/office/drawing/2014/main" val="509209620"/>
                  </a:ext>
                </a:extLst>
              </a:tr>
            </a:tbl>
          </a:graphicData>
        </a:graphic>
      </p:graphicFrame>
      <p:sp>
        <p:nvSpPr>
          <p:cNvPr id="14" name="Rectangle 1">
            <a:extLst>
              <a:ext uri="{FF2B5EF4-FFF2-40B4-BE49-F238E27FC236}">
                <a16:creationId xmlns:a16="http://schemas.microsoft.com/office/drawing/2014/main" id="{370E97D2-0100-4F39-820E-443E764B3E82}"/>
              </a:ext>
            </a:extLst>
          </p:cNvPr>
          <p:cNvSpPr>
            <a:spLocks noChangeArrowheads="1"/>
          </p:cNvSpPr>
          <p:nvPr/>
        </p:nvSpPr>
        <p:spPr bwMode="auto">
          <a:xfrm>
            <a:off x="271461" y="2590875"/>
            <a:ext cx="6515101" cy="39241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1400" b="1" u="sng" dirty="0">
                <a:solidFill>
                  <a:srgbClr val="0000FF"/>
                </a:solidFill>
                <a:effectLst/>
                <a:latin typeface="Arial" panose="020B0604020202020204" pitchFamily="34" charset="0"/>
                <a:ea typeface="Calibri" panose="020F0502020204030204" pitchFamily="34" charset="0"/>
                <a:cs typeface="Arial" panose="020B0604020202020204" pitchFamily="34" charset="0"/>
              </a:rPr>
              <a:t>Simple Regression - V6 (monthly bill in dollars) vs. V8 Amount of data GB</a:t>
            </a:r>
            <a:endParaRPr lang="en-IN" sz="1400" dirty="0">
              <a:effectLst/>
              <a:latin typeface="Arial" panose="020B0604020202020204" pitchFamily="34" charset="0"/>
              <a:ea typeface="Calibri" panose="020F050202020403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0000"/>
                </a:solidFill>
                <a:effectLst/>
                <a:latin typeface="Arial" panose="020B0604020202020204" pitchFamily="34" charset="0"/>
                <a:ea typeface="Calibri" panose="020F0502020204030204" pitchFamily="34" charset="0"/>
                <a:cs typeface="Arial" panose="020B0604020202020204" pitchFamily="34" charset="0"/>
              </a:rPr>
              <a:t>Dependent variable: V6</a:t>
            </a:r>
            <a:endParaRPr kumimoji="0" lang="en-US" altLang="en-US" sz="14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0000"/>
                </a:solidFill>
                <a:effectLst/>
                <a:latin typeface="Arial" panose="020B0604020202020204" pitchFamily="34" charset="0"/>
                <a:ea typeface="Calibri" panose="020F0502020204030204" pitchFamily="34" charset="0"/>
                <a:cs typeface="Arial" panose="020B0604020202020204" pitchFamily="34" charset="0"/>
              </a:rPr>
              <a:t>Independent variable: V8</a:t>
            </a:r>
            <a:endParaRPr kumimoji="0" lang="en-US" altLang="en-US" sz="14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0000"/>
                </a:solidFill>
                <a:effectLst/>
                <a:latin typeface="Arial" panose="020B0604020202020204" pitchFamily="34" charset="0"/>
                <a:ea typeface="Calibri" panose="020F0502020204030204" pitchFamily="34" charset="0"/>
                <a:cs typeface="Arial" panose="020B0604020202020204" pitchFamily="34" charset="0"/>
              </a:rPr>
              <a:t>Linear model: Y = a + b*X</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400" b="0" i="0" u="none" strike="noStrike" cap="none" normalizeH="0" baseline="0" dirty="0">
              <a:ln>
                <a:noFill/>
              </a:ln>
              <a:solidFill>
                <a:srgbClr val="000000"/>
              </a:solidFill>
              <a:effectLst/>
              <a:latin typeface="Arial" panose="020B0604020202020204" pitchFamily="34" charset="0"/>
              <a:ea typeface="Calibri" panose="020F050202020403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rgbClr val="000000"/>
                </a:solidFill>
                <a:effectLst/>
                <a:latin typeface="Arial" panose="020B0604020202020204" pitchFamily="34" charset="0"/>
                <a:ea typeface="Calibri" panose="020F0502020204030204" pitchFamily="34" charset="0"/>
                <a:cs typeface="Arial" panose="020B0604020202020204" pitchFamily="34" charset="0"/>
              </a:rPr>
              <a:t>Coefficients</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400" b="1" dirty="0">
              <a:solidFill>
                <a:srgbClr val="000000"/>
              </a:solidFill>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400" b="1" dirty="0">
              <a:solidFill>
                <a:srgbClr val="000000"/>
              </a:solidFill>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400" b="1"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400" b="1"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rgbClr val="000000"/>
                </a:solidFill>
                <a:effectLst/>
                <a:latin typeface="Arial" panose="020B0604020202020204" pitchFamily="34" charset="0"/>
                <a:ea typeface="Calibri" panose="020F0502020204030204" pitchFamily="34" charset="0"/>
                <a:cs typeface="Arial" panose="020B0604020202020204" pitchFamily="34" charset="0"/>
              </a:rPr>
              <a:t>Analysis of Variance</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400" b="1" dirty="0">
              <a:solidFill>
                <a:srgbClr val="000000"/>
              </a:solidFill>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400" b="1"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400" b="1" dirty="0">
              <a:solidFill>
                <a:srgbClr val="000000"/>
              </a:solidFill>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400" b="1" dirty="0">
              <a:solidFill>
                <a:srgbClr val="000000"/>
              </a:solidFill>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400" b="0" i="0" u="none" strike="noStrike" cap="none" normalizeH="0" baseline="0" dirty="0">
              <a:ln>
                <a:noFill/>
              </a:ln>
              <a:solidFill>
                <a:srgbClr val="000000"/>
              </a:solidFill>
              <a:effectLst/>
              <a:latin typeface="Arial" panose="020B0604020202020204" pitchFamily="34" charset="0"/>
              <a:ea typeface="Calibri" panose="020F050202020403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0000"/>
                </a:solidFill>
                <a:effectLst/>
                <a:latin typeface="Arial" panose="020B0604020202020204" pitchFamily="34" charset="0"/>
                <a:ea typeface="Calibri" panose="020F0502020204030204" pitchFamily="34" charset="0"/>
                <a:cs typeface="Arial" panose="020B0604020202020204" pitchFamily="34" charset="0"/>
              </a:rPr>
              <a:t>Correlation Coefficient = </a:t>
            </a:r>
            <a:r>
              <a:rPr kumimoji="0" lang="en-US" altLang="en-US" sz="1400" b="0" i="0" u="none" strike="noStrike" cap="none" normalizeH="0" baseline="0" dirty="0">
                <a:ln>
                  <a:noFill/>
                </a:ln>
                <a:solidFill>
                  <a:srgbClr val="FF0000"/>
                </a:solidFill>
                <a:effectLst/>
                <a:latin typeface="Arial" panose="020B0604020202020204" pitchFamily="34" charset="0"/>
                <a:ea typeface="Calibri" panose="020F0502020204030204" pitchFamily="34" charset="0"/>
                <a:cs typeface="Arial" panose="020B0604020202020204" pitchFamily="34" charset="0"/>
              </a:rPr>
              <a:t>0.592669</a:t>
            </a:r>
            <a:endParaRPr kumimoji="0" lang="en-US" altLang="en-US" sz="14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1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p:txBody>
      </p:sp>
      <p:pic>
        <p:nvPicPr>
          <p:cNvPr id="15" name="audio part 2">
            <a:hlinkClick r:id="" action="ppaction://media"/>
            <a:extLst>
              <a:ext uri="{FF2B5EF4-FFF2-40B4-BE49-F238E27FC236}">
                <a16:creationId xmlns:a16="http://schemas.microsoft.com/office/drawing/2014/main" id="{9415248E-325B-407C-AAE9-6865D0B20FEC}"/>
              </a:ext>
            </a:extLst>
          </p:cNvPr>
          <p:cNvPicPr>
            <a:picLocks noChangeAspect="1"/>
          </p:cNvPicPr>
          <p:nvPr>
            <a:videoFile r:link="rId1"/>
            <p:extLst>
              <p:ext uri="{DAA4B4D4-6D71-4841-9C94-3DE7FCFB9230}">
                <p14:media xmlns:p14="http://schemas.microsoft.com/office/powerpoint/2010/main" r:embed="rId2">
                  <p14:trim end="130251"/>
                </p14:media>
              </p:ext>
            </p:extLst>
          </p:nvPr>
        </p:nvPicPr>
        <p:blipFill>
          <a:blip r:embed="rId5"/>
          <a:stretch>
            <a:fillRect/>
          </a:stretch>
        </p:blipFill>
        <p:spPr>
          <a:xfrm>
            <a:off x="11576051" y="98425"/>
            <a:ext cx="406400" cy="406400"/>
          </a:xfrm>
          <a:prstGeom prst="rect">
            <a:avLst/>
          </a:prstGeom>
        </p:spPr>
      </p:pic>
    </p:spTree>
    <p:extLst>
      <p:ext uri="{BB962C8B-B14F-4D97-AF65-F5344CB8AC3E}">
        <p14:creationId xmlns:p14="http://schemas.microsoft.com/office/powerpoint/2010/main" val="3442096763"/>
      </p:ext>
    </p:extLst>
  </p:cSld>
  <p:clrMapOvr>
    <a:masterClrMapping/>
  </p:clrMapOvr>
  <mc:AlternateContent xmlns:mc="http://schemas.openxmlformats.org/markup-compatibility/2006" xmlns:p14="http://schemas.microsoft.com/office/powerpoint/2010/main">
    <mc:Choice Requires="p14">
      <p:transition spd="med" p14:dur="700" advTm="31030">
        <p:fade/>
      </p:transition>
    </mc:Choice>
    <mc:Fallback xmlns="">
      <p:transition spd="med" advTm="3103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31200"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endCondLst>
                    <p:cond evt="onStopAudio" delay="0">
                      <p:tgtEl>
                        <p:sldTgt/>
                      </p:tgtEl>
                    </p:cond>
                  </p:endCondLst>
                </p:cTn>
                <p:tgtEl>
                  <p:spTgt spid="15"/>
                </p:tgtEl>
              </p:cMediaNode>
            </p:vide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8701E6D-D875-436F-9C16-CCFCA5B35F14}"/>
              </a:ext>
            </a:extLst>
          </p:cNvPr>
          <p:cNvPicPr>
            <a:picLocks noChangeAspect="1"/>
          </p:cNvPicPr>
          <p:nvPr/>
        </p:nvPicPr>
        <p:blipFill rotWithShape="1">
          <a:blip r:embed="rId4">
            <a:extLst>
              <a:ext uri="{28A0092B-C50C-407E-A947-70E740481C1C}">
                <a14:useLocalDpi xmlns:a14="http://schemas.microsoft.com/office/drawing/2010/main" val="0"/>
              </a:ext>
            </a:extLst>
          </a:blip>
          <a:srcRect l="6467" t="1818" r="10013" b="4873"/>
          <a:stretch/>
        </p:blipFill>
        <p:spPr bwMode="auto">
          <a:xfrm>
            <a:off x="7315200" y="697863"/>
            <a:ext cx="4676775" cy="4378962"/>
          </a:xfrm>
          <a:prstGeom prst="rect">
            <a:avLst/>
          </a:prstGeom>
          <a:noFill/>
          <a:ln>
            <a:noFill/>
          </a:ln>
        </p:spPr>
      </p:pic>
      <p:sp>
        <p:nvSpPr>
          <p:cNvPr id="3" name="TextBox 2">
            <a:extLst>
              <a:ext uri="{FF2B5EF4-FFF2-40B4-BE49-F238E27FC236}">
                <a16:creationId xmlns:a16="http://schemas.microsoft.com/office/drawing/2014/main" id="{99559656-F211-4C0D-95CC-2498B7E50724}"/>
              </a:ext>
            </a:extLst>
          </p:cNvPr>
          <p:cNvSpPr txBox="1"/>
          <p:nvPr/>
        </p:nvSpPr>
        <p:spPr>
          <a:xfrm>
            <a:off x="-190500" y="228600"/>
            <a:ext cx="7505700" cy="6964086"/>
          </a:xfrm>
          <a:prstGeom prst="rect">
            <a:avLst/>
          </a:prstGeom>
          <a:noFill/>
        </p:spPr>
        <p:txBody>
          <a:bodyPr wrap="square" rtlCol="0">
            <a:spAutoFit/>
          </a:bodyPr>
          <a:lstStyle/>
          <a:p>
            <a:pPr marL="457200">
              <a:lnSpc>
                <a:spcPct val="107000"/>
              </a:lnSpc>
            </a:pPr>
            <a:r>
              <a:rPr lang="en-US" sz="1200" dirty="0">
                <a:effectLst/>
                <a:latin typeface="Arial" panose="020B0604020202020204" pitchFamily="34" charset="0"/>
                <a:ea typeface="Calibri" panose="020F0502020204030204" pitchFamily="34" charset="0"/>
                <a:cs typeface="Arial" panose="020B0604020202020204" pitchFamily="34" charset="0"/>
              </a:rPr>
              <a:t>Now, we would like to demonstrate if there is statistically significant linear relationship between “Monthly Bill” and “Amount of data” in the population of all Langara students by carrying out the four steps of hypothesis testing to assess the statistical significance of “r”.</a:t>
            </a:r>
            <a:endParaRPr lang="en-IN" sz="1200" dirty="0">
              <a:effectLst/>
              <a:latin typeface="Arial" panose="020B0604020202020204" pitchFamily="34" charset="0"/>
              <a:ea typeface="Calibri" panose="020F0502020204030204" pitchFamily="34" charset="0"/>
              <a:cs typeface="Arial" panose="020B0604020202020204" pitchFamily="34" charset="0"/>
            </a:endParaRPr>
          </a:p>
          <a:p>
            <a:pPr marL="457200">
              <a:lnSpc>
                <a:spcPct val="107000"/>
              </a:lnSpc>
            </a:pPr>
            <a:r>
              <a:rPr lang="en-US" sz="1200" dirty="0">
                <a:effectLst/>
                <a:latin typeface="Arial" panose="020B0604020202020204" pitchFamily="34" charset="0"/>
                <a:ea typeface="Calibri" panose="020F0502020204030204" pitchFamily="34" charset="0"/>
                <a:cs typeface="Arial" panose="020B0604020202020204" pitchFamily="34" charset="0"/>
              </a:rPr>
              <a:t> </a:t>
            </a:r>
            <a:endParaRPr lang="en-IN" sz="1200" dirty="0">
              <a:effectLst/>
              <a:latin typeface="Arial" panose="020B0604020202020204" pitchFamily="34" charset="0"/>
              <a:ea typeface="Calibri" panose="020F0502020204030204" pitchFamily="34" charset="0"/>
              <a:cs typeface="Arial" panose="020B0604020202020204" pitchFamily="34" charset="0"/>
            </a:endParaRPr>
          </a:p>
          <a:p>
            <a:pPr marL="457200">
              <a:lnSpc>
                <a:spcPct val="107000"/>
              </a:lnSpc>
            </a:pPr>
            <a:r>
              <a:rPr lang="en-US" sz="1200" dirty="0">
                <a:effectLst/>
                <a:latin typeface="Arial" panose="020B0604020202020204" pitchFamily="34" charset="0"/>
                <a:ea typeface="Calibri" panose="020F0502020204030204" pitchFamily="34" charset="0"/>
                <a:cs typeface="Arial" panose="020B0604020202020204" pitchFamily="34" charset="0"/>
              </a:rPr>
              <a:t>Step 1. </a:t>
            </a:r>
            <a:endParaRPr lang="en-IN" sz="1200" dirty="0">
              <a:effectLst/>
              <a:latin typeface="Arial" panose="020B0604020202020204" pitchFamily="34" charset="0"/>
              <a:ea typeface="Calibri" panose="020F0502020204030204" pitchFamily="34" charset="0"/>
              <a:cs typeface="Arial" panose="020B0604020202020204" pitchFamily="34" charset="0"/>
            </a:endParaRPr>
          </a:p>
          <a:p>
            <a:pPr marL="457200">
              <a:lnSpc>
                <a:spcPct val="107000"/>
              </a:lnSpc>
            </a:pPr>
            <a:r>
              <a:rPr lang="en-US" sz="1200" dirty="0">
                <a:effectLst/>
                <a:latin typeface="Arial" panose="020B0604020202020204" pitchFamily="34" charset="0"/>
                <a:ea typeface="Calibri" panose="020F0502020204030204" pitchFamily="34" charset="0"/>
                <a:cs typeface="Arial" panose="020B0604020202020204" pitchFamily="34" charset="0"/>
              </a:rPr>
              <a:t>H0: rho = 0</a:t>
            </a:r>
            <a:endParaRPr lang="en-IN" sz="1200" dirty="0">
              <a:effectLst/>
              <a:latin typeface="Arial" panose="020B0604020202020204" pitchFamily="34" charset="0"/>
              <a:ea typeface="Calibri" panose="020F0502020204030204" pitchFamily="34" charset="0"/>
              <a:cs typeface="Arial" panose="020B0604020202020204" pitchFamily="34" charset="0"/>
            </a:endParaRPr>
          </a:p>
          <a:p>
            <a:pPr marL="457200">
              <a:lnSpc>
                <a:spcPct val="107000"/>
              </a:lnSpc>
            </a:pPr>
            <a:r>
              <a:rPr lang="en-US" sz="1200" dirty="0">
                <a:effectLst/>
                <a:latin typeface="Arial" panose="020B0604020202020204" pitchFamily="34" charset="0"/>
                <a:ea typeface="Calibri" panose="020F0502020204030204" pitchFamily="34" charset="0"/>
                <a:cs typeface="Arial" panose="020B0604020202020204" pitchFamily="34" charset="0"/>
              </a:rPr>
              <a:t>There is no linear relationship between “Monthly Bill” and “Amount of data” in the population of all Langara students.</a:t>
            </a:r>
            <a:endParaRPr lang="en-IN" sz="1200" dirty="0">
              <a:effectLst/>
              <a:latin typeface="Arial" panose="020B0604020202020204" pitchFamily="34" charset="0"/>
              <a:ea typeface="Calibri" panose="020F0502020204030204" pitchFamily="34" charset="0"/>
              <a:cs typeface="Arial" panose="020B0604020202020204" pitchFamily="34" charset="0"/>
            </a:endParaRPr>
          </a:p>
          <a:p>
            <a:pPr marL="457200">
              <a:lnSpc>
                <a:spcPct val="107000"/>
              </a:lnSpc>
            </a:pPr>
            <a:r>
              <a:rPr lang="en-US" sz="1200" dirty="0">
                <a:effectLst/>
                <a:latin typeface="Arial" panose="020B0604020202020204" pitchFamily="34" charset="0"/>
                <a:ea typeface="Calibri" panose="020F0502020204030204" pitchFamily="34" charset="0"/>
                <a:cs typeface="Arial" panose="020B0604020202020204" pitchFamily="34" charset="0"/>
              </a:rPr>
              <a:t> </a:t>
            </a:r>
            <a:endParaRPr lang="en-IN" sz="1200" dirty="0">
              <a:effectLst/>
              <a:latin typeface="Arial" panose="020B0604020202020204" pitchFamily="34" charset="0"/>
              <a:ea typeface="Calibri" panose="020F0502020204030204" pitchFamily="34" charset="0"/>
              <a:cs typeface="Arial" panose="020B0604020202020204" pitchFamily="34" charset="0"/>
            </a:endParaRPr>
          </a:p>
          <a:p>
            <a:pPr marL="457200">
              <a:lnSpc>
                <a:spcPct val="107000"/>
              </a:lnSpc>
            </a:pPr>
            <a:r>
              <a:rPr lang="en-US" sz="1200" dirty="0">
                <a:effectLst/>
                <a:latin typeface="Arial" panose="020B0604020202020204" pitchFamily="34" charset="0"/>
                <a:ea typeface="Calibri" panose="020F0502020204030204" pitchFamily="34" charset="0"/>
                <a:cs typeface="Arial" panose="020B0604020202020204" pitchFamily="34" charset="0"/>
              </a:rPr>
              <a:t>H1: rho is not =0</a:t>
            </a:r>
            <a:endParaRPr lang="en-IN" sz="1200" dirty="0">
              <a:effectLst/>
              <a:latin typeface="Arial" panose="020B0604020202020204" pitchFamily="34" charset="0"/>
              <a:ea typeface="Calibri" panose="020F0502020204030204" pitchFamily="34" charset="0"/>
              <a:cs typeface="Arial" panose="020B0604020202020204" pitchFamily="34" charset="0"/>
            </a:endParaRPr>
          </a:p>
          <a:p>
            <a:pPr marL="457200">
              <a:lnSpc>
                <a:spcPct val="107000"/>
              </a:lnSpc>
            </a:pPr>
            <a:r>
              <a:rPr lang="en-US" sz="1200" dirty="0">
                <a:effectLst/>
                <a:latin typeface="Arial" panose="020B0604020202020204" pitchFamily="34" charset="0"/>
                <a:ea typeface="Calibri" panose="020F0502020204030204" pitchFamily="34" charset="0"/>
                <a:cs typeface="Arial" panose="020B0604020202020204" pitchFamily="34" charset="0"/>
              </a:rPr>
              <a:t>There is a linear relationship between the “Monthly Bill’ and “Amount of data” in the population of all Langara students.</a:t>
            </a:r>
            <a:endParaRPr lang="en-IN" sz="1200" dirty="0">
              <a:effectLst/>
              <a:latin typeface="Arial" panose="020B0604020202020204" pitchFamily="34" charset="0"/>
              <a:ea typeface="Calibri" panose="020F0502020204030204" pitchFamily="34" charset="0"/>
              <a:cs typeface="Arial" panose="020B0604020202020204" pitchFamily="34" charset="0"/>
            </a:endParaRPr>
          </a:p>
          <a:p>
            <a:pPr marL="457200">
              <a:lnSpc>
                <a:spcPct val="107000"/>
              </a:lnSpc>
            </a:pPr>
            <a:r>
              <a:rPr lang="en-US" sz="1200" dirty="0">
                <a:effectLst/>
                <a:latin typeface="Arial" panose="020B0604020202020204" pitchFamily="34" charset="0"/>
                <a:ea typeface="Calibri" panose="020F0502020204030204" pitchFamily="34" charset="0"/>
                <a:cs typeface="Arial" panose="020B0604020202020204" pitchFamily="34" charset="0"/>
              </a:rPr>
              <a:t> </a:t>
            </a:r>
            <a:endParaRPr lang="en-IN" sz="1200" dirty="0">
              <a:effectLst/>
              <a:latin typeface="Arial" panose="020B0604020202020204" pitchFamily="34" charset="0"/>
              <a:ea typeface="Calibri" panose="020F0502020204030204" pitchFamily="34" charset="0"/>
              <a:cs typeface="Arial" panose="020B0604020202020204" pitchFamily="34" charset="0"/>
            </a:endParaRPr>
          </a:p>
          <a:p>
            <a:pPr marL="457200">
              <a:lnSpc>
                <a:spcPct val="107000"/>
              </a:lnSpc>
            </a:pPr>
            <a:r>
              <a:rPr lang="en-US" sz="1200" dirty="0">
                <a:effectLst/>
                <a:latin typeface="Arial" panose="020B0604020202020204" pitchFamily="34" charset="0"/>
                <a:ea typeface="Calibri" panose="020F0502020204030204" pitchFamily="34" charset="0"/>
                <a:cs typeface="Arial" panose="020B0604020202020204" pitchFamily="34" charset="0"/>
              </a:rPr>
              <a:t>Step 2: </a:t>
            </a:r>
            <a:endParaRPr lang="en-IN" sz="1200" dirty="0">
              <a:effectLst/>
              <a:latin typeface="Arial" panose="020B0604020202020204" pitchFamily="34" charset="0"/>
              <a:ea typeface="Calibri" panose="020F0502020204030204" pitchFamily="34" charset="0"/>
              <a:cs typeface="Arial" panose="020B0604020202020204" pitchFamily="34" charset="0"/>
            </a:endParaRPr>
          </a:p>
          <a:p>
            <a:pPr marL="457200">
              <a:lnSpc>
                <a:spcPct val="107000"/>
              </a:lnSpc>
            </a:pPr>
            <a:r>
              <a:rPr lang="en-US" sz="1200" dirty="0">
                <a:effectLst/>
                <a:latin typeface="Arial" panose="020B0604020202020204" pitchFamily="34" charset="0"/>
                <a:ea typeface="Calibri" panose="020F0502020204030204" pitchFamily="34" charset="0"/>
                <a:cs typeface="Arial" panose="020B0604020202020204" pitchFamily="34" charset="0"/>
              </a:rPr>
              <a:t>Correlation coefficient = 0.592669</a:t>
            </a:r>
            <a:endParaRPr lang="en-IN" sz="1200" dirty="0">
              <a:effectLst/>
              <a:latin typeface="Arial" panose="020B0604020202020204" pitchFamily="34" charset="0"/>
              <a:ea typeface="Calibri" panose="020F0502020204030204" pitchFamily="34" charset="0"/>
              <a:cs typeface="Arial" panose="020B0604020202020204" pitchFamily="34" charset="0"/>
            </a:endParaRPr>
          </a:p>
          <a:p>
            <a:pPr marL="457200">
              <a:lnSpc>
                <a:spcPct val="107000"/>
              </a:lnSpc>
            </a:pPr>
            <a:r>
              <a:rPr lang="en-US" sz="1200" dirty="0">
                <a:effectLst/>
                <a:latin typeface="Arial" panose="020B0604020202020204" pitchFamily="34" charset="0"/>
                <a:ea typeface="Calibri" panose="020F0502020204030204" pitchFamily="34" charset="0"/>
                <a:cs typeface="Arial" panose="020B0604020202020204" pitchFamily="34" charset="0"/>
              </a:rPr>
              <a:t>Calculate Test Statistic</a:t>
            </a:r>
            <a:endParaRPr lang="en-IN" sz="1200" dirty="0">
              <a:effectLst/>
              <a:latin typeface="Arial" panose="020B0604020202020204" pitchFamily="34" charset="0"/>
              <a:ea typeface="Calibri" panose="020F0502020204030204" pitchFamily="34" charset="0"/>
              <a:cs typeface="Arial" panose="020B0604020202020204" pitchFamily="34" charset="0"/>
            </a:endParaRPr>
          </a:p>
          <a:p>
            <a:pPr marL="457200">
              <a:lnSpc>
                <a:spcPct val="107000"/>
              </a:lnSpc>
            </a:pPr>
            <a:r>
              <a:rPr lang="en-US" sz="1200" dirty="0">
                <a:effectLst/>
                <a:latin typeface="Arial" panose="020B0604020202020204" pitchFamily="34" charset="0"/>
                <a:ea typeface="Calibri" panose="020F0502020204030204" pitchFamily="34" charset="0"/>
                <a:cs typeface="Arial" panose="020B0604020202020204" pitchFamily="34" charset="0"/>
              </a:rPr>
              <a:t> </a:t>
            </a:r>
            <a:endParaRPr lang="en-IN" sz="1200" dirty="0">
              <a:effectLst/>
              <a:latin typeface="Arial" panose="020B0604020202020204" pitchFamily="34" charset="0"/>
              <a:ea typeface="Calibri" panose="020F0502020204030204" pitchFamily="34" charset="0"/>
              <a:cs typeface="Arial" panose="020B0604020202020204" pitchFamily="34" charset="0"/>
            </a:endParaRPr>
          </a:p>
          <a:p>
            <a:pPr marL="457200">
              <a:lnSpc>
                <a:spcPct val="107000"/>
              </a:lnSpc>
            </a:pPr>
            <a:r>
              <a:rPr lang="en-US" sz="1200" dirty="0">
                <a:effectLst/>
                <a:latin typeface="Arial" panose="020B0604020202020204" pitchFamily="34" charset="0"/>
                <a:ea typeface="Calibri" panose="020F0502020204030204" pitchFamily="34" charset="0"/>
                <a:cs typeface="Arial" panose="020B0604020202020204" pitchFamily="34" charset="0"/>
              </a:rPr>
              <a:t>TS= r= 0.593</a:t>
            </a:r>
            <a:endParaRPr lang="en-IN" sz="1200" dirty="0">
              <a:effectLst/>
              <a:latin typeface="Arial" panose="020B0604020202020204" pitchFamily="34" charset="0"/>
              <a:ea typeface="Calibri" panose="020F0502020204030204" pitchFamily="34" charset="0"/>
              <a:cs typeface="Arial" panose="020B0604020202020204" pitchFamily="34" charset="0"/>
            </a:endParaRPr>
          </a:p>
          <a:p>
            <a:pPr marL="457200">
              <a:lnSpc>
                <a:spcPct val="107000"/>
              </a:lnSpc>
            </a:pPr>
            <a:r>
              <a:rPr lang="en-US" sz="1200" dirty="0">
                <a:effectLst/>
                <a:latin typeface="Arial" panose="020B0604020202020204" pitchFamily="34" charset="0"/>
                <a:ea typeface="Calibri" panose="020F0502020204030204" pitchFamily="34" charset="0"/>
                <a:cs typeface="Arial" panose="020B0604020202020204" pitchFamily="34" charset="0"/>
              </a:rPr>
              <a:t> </a:t>
            </a:r>
            <a:endParaRPr lang="en-IN" sz="1200" dirty="0">
              <a:effectLst/>
              <a:latin typeface="Arial" panose="020B0604020202020204" pitchFamily="34" charset="0"/>
              <a:ea typeface="Calibri" panose="020F0502020204030204" pitchFamily="34" charset="0"/>
              <a:cs typeface="Arial" panose="020B0604020202020204" pitchFamily="34" charset="0"/>
            </a:endParaRPr>
          </a:p>
          <a:p>
            <a:pPr marL="457200">
              <a:lnSpc>
                <a:spcPct val="107000"/>
              </a:lnSpc>
            </a:pPr>
            <a:r>
              <a:rPr lang="en-US" sz="1200" dirty="0">
                <a:effectLst/>
                <a:latin typeface="Arial" panose="020B0604020202020204" pitchFamily="34" charset="0"/>
                <a:ea typeface="Calibri" panose="020F0502020204030204" pitchFamily="34" charset="0"/>
                <a:cs typeface="Arial" panose="020B0604020202020204" pitchFamily="34" charset="0"/>
              </a:rPr>
              <a:t>Step 3: </a:t>
            </a:r>
            <a:endParaRPr lang="en-IN" sz="1200" dirty="0">
              <a:effectLst/>
              <a:latin typeface="Arial" panose="020B0604020202020204" pitchFamily="34" charset="0"/>
              <a:ea typeface="Calibri" panose="020F0502020204030204" pitchFamily="34" charset="0"/>
              <a:cs typeface="Arial" panose="020B0604020202020204" pitchFamily="34" charset="0"/>
            </a:endParaRPr>
          </a:p>
          <a:p>
            <a:pPr marL="457200">
              <a:lnSpc>
                <a:spcPct val="107000"/>
              </a:lnSpc>
            </a:pPr>
            <a:r>
              <a:rPr lang="en-US" sz="1200" dirty="0">
                <a:effectLst/>
                <a:latin typeface="Arial" panose="020B0604020202020204" pitchFamily="34" charset="0"/>
                <a:ea typeface="Calibri" panose="020F0502020204030204" pitchFamily="34" charset="0"/>
                <a:cs typeface="Arial" panose="020B0604020202020204" pitchFamily="34" charset="0"/>
              </a:rPr>
              <a:t>Since the Test statistic = 0.593 is greater than the positive decision point= 0.197 (for n= 100), we have enough evidence to reject the Null hypothesis.</a:t>
            </a:r>
            <a:endParaRPr lang="en-IN" sz="1200" dirty="0">
              <a:effectLst/>
              <a:latin typeface="Arial" panose="020B0604020202020204" pitchFamily="34" charset="0"/>
              <a:ea typeface="Calibri" panose="020F0502020204030204" pitchFamily="34" charset="0"/>
              <a:cs typeface="Arial" panose="020B0604020202020204" pitchFamily="34" charset="0"/>
            </a:endParaRPr>
          </a:p>
          <a:p>
            <a:pPr marL="457200">
              <a:lnSpc>
                <a:spcPct val="107000"/>
              </a:lnSpc>
            </a:pPr>
            <a:r>
              <a:rPr lang="en-US" sz="1200" dirty="0">
                <a:effectLst/>
                <a:latin typeface="Arial" panose="020B0604020202020204" pitchFamily="34" charset="0"/>
                <a:ea typeface="Calibri" panose="020F0502020204030204" pitchFamily="34" charset="0"/>
                <a:cs typeface="Arial" panose="020B0604020202020204" pitchFamily="34" charset="0"/>
              </a:rPr>
              <a:t> </a:t>
            </a:r>
            <a:endParaRPr lang="en-IN" sz="1200" dirty="0">
              <a:effectLst/>
              <a:latin typeface="Arial" panose="020B0604020202020204" pitchFamily="34" charset="0"/>
              <a:ea typeface="Calibri" panose="020F0502020204030204" pitchFamily="34" charset="0"/>
              <a:cs typeface="Arial" panose="020B0604020202020204" pitchFamily="34" charset="0"/>
            </a:endParaRPr>
          </a:p>
          <a:p>
            <a:pPr marL="457200">
              <a:lnSpc>
                <a:spcPct val="107000"/>
              </a:lnSpc>
            </a:pPr>
            <a:r>
              <a:rPr lang="en-US" sz="1200" dirty="0">
                <a:effectLst/>
                <a:latin typeface="Arial" panose="020B0604020202020204" pitchFamily="34" charset="0"/>
                <a:ea typeface="Calibri" panose="020F0502020204030204" pitchFamily="34" charset="0"/>
                <a:cs typeface="Arial" panose="020B0604020202020204" pitchFamily="34" charset="0"/>
              </a:rPr>
              <a:t>Step 4: We conclude that there is statistically significant (positive) linear relationship between “Monthly Bill” and “Amount of data” in the population of all Langara students. The strength is weak</a:t>
            </a:r>
            <a:endParaRPr lang="en-IN" sz="1200" dirty="0">
              <a:effectLst/>
              <a:latin typeface="Arial" panose="020B0604020202020204" pitchFamily="34" charset="0"/>
              <a:ea typeface="Calibri" panose="020F0502020204030204" pitchFamily="34" charset="0"/>
              <a:cs typeface="Arial" panose="020B0604020202020204" pitchFamily="34" charset="0"/>
            </a:endParaRPr>
          </a:p>
          <a:p>
            <a:pPr marL="457200">
              <a:lnSpc>
                <a:spcPct val="107000"/>
              </a:lnSpc>
            </a:pPr>
            <a:r>
              <a:rPr lang="en-US" sz="1200" dirty="0">
                <a:effectLst/>
                <a:latin typeface="Arial" panose="020B0604020202020204" pitchFamily="34" charset="0"/>
                <a:ea typeface="Calibri" panose="020F0502020204030204" pitchFamily="34" charset="0"/>
                <a:cs typeface="Arial" panose="020B0604020202020204" pitchFamily="34" charset="0"/>
              </a:rPr>
              <a:t> </a:t>
            </a:r>
            <a:endParaRPr lang="en-IN" sz="1200" dirty="0">
              <a:effectLst/>
              <a:latin typeface="Arial" panose="020B0604020202020204" pitchFamily="34" charset="0"/>
              <a:ea typeface="Calibri" panose="020F0502020204030204" pitchFamily="34" charset="0"/>
              <a:cs typeface="Arial" panose="020B0604020202020204" pitchFamily="34" charset="0"/>
            </a:endParaRPr>
          </a:p>
          <a:p>
            <a:pPr marL="457200">
              <a:lnSpc>
                <a:spcPct val="107000"/>
              </a:lnSpc>
            </a:pPr>
            <a:r>
              <a:rPr lang="en-US" sz="1200" b="1" dirty="0">
                <a:effectLst/>
                <a:latin typeface="Arial" panose="020B0604020202020204" pitchFamily="34" charset="0"/>
                <a:ea typeface="Calibri" panose="020F0502020204030204" pitchFamily="34" charset="0"/>
                <a:cs typeface="Arial" panose="020B0604020202020204" pitchFamily="34" charset="0"/>
              </a:rPr>
              <a:t>Estimated regression equation:</a:t>
            </a:r>
            <a:endParaRPr lang="en-IN" sz="1200" dirty="0">
              <a:effectLst/>
              <a:latin typeface="Arial" panose="020B0604020202020204" pitchFamily="34" charset="0"/>
              <a:ea typeface="Calibri" panose="020F0502020204030204" pitchFamily="34" charset="0"/>
              <a:cs typeface="Arial" panose="020B0604020202020204" pitchFamily="34" charset="0"/>
            </a:endParaRPr>
          </a:p>
          <a:p>
            <a:pPr marL="457200">
              <a:lnSpc>
                <a:spcPct val="107000"/>
              </a:lnSpc>
            </a:pPr>
            <a:r>
              <a:rPr lang="en-US" sz="1200" b="1" dirty="0">
                <a:effectLst/>
                <a:latin typeface="Arial" panose="020B0604020202020204" pitchFamily="34" charset="0"/>
                <a:ea typeface="Calibri" panose="020F0502020204030204" pitchFamily="34" charset="0"/>
                <a:cs typeface="Arial" panose="020B0604020202020204" pitchFamily="34" charset="0"/>
              </a:rPr>
              <a:t> </a:t>
            </a:r>
            <a:endParaRPr lang="en-IN" sz="1200" dirty="0">
              <a:effectLst/>
              <a:latin typeface="Arial" panose="020B0604020202020204" pitchFamily="34" charset="0"/>
              <a:ea typeface="Calibri" panose="020F0502020204030204" pitchFamily="34" charset="0"/>
              <a:cs typeface="Arial" panose="020B0604020202020204" pitchFamily="34" charset="0"/>
            </a:endParaRPr>
          </a:p>
          <a:p>
            <a:pPr marL="457200">
              <a:lnSpc>
                <a:spcPct val="107000"/>
              </a:lnSpc>
            </a:pPr>
            <a:r>
              <a:rPr lang="en-US" sz="1200" dirty="0">
                <a:effectLst/>
                <a:latin typeface="Arial" panose="020B0604020202020204" pitchFamily="34" charset="0"/>
                <a:ea typeface="Calibri" panose="020F0502020204030204" pitchFamily="34" charset="0"/>
                <a:cs typeface="Arial" panose="020B0604020202020204" pitchFamily="34" charset="0"/>
              </a:rPr>
              <a:t>yhat= b0+b1x = 44.8068+4.51866x</a:t>
            </a:r>
            <a:endParaRPr lang="en-IN" sz="1200" dirty="0">
              <a:effectLst/>
              <a:latin typeface="Arial" panose="020B0604020202020204" pitchFamily="34" charset="0"/>
              <a:ea typeface="Calibri" panose="020F0502020204030204" pitchFamily="34" charset="0"/>
              <a:cs typeface="Arial" panose="020B0604020202020204" pitchFamily="34" charset="0"/>
            </a:endParaRPr>
          </a:p>
          <a:p>
            <a:pPr marL="457200">
              <a:lnSpc>
                <a:spcPct val="107000"/>
              </a:lnSpc>
            </a:pPr>
            <a:r>
              <a:rPr lang="en-US" sz="1200" dirty="0">
                <a:effectLst/>
                <a:latin typeface="Arial" panose="020B0604020202020204" pitchFamily="34" charset="0"/>
                <a:ea typeface="Calibri" panose="020F0502020204030204" pitchFamily="34" charset="0"/>
                <a:cs typeface="Arial" panose="020B0604020202020204" pitchFamily="34" charset="0"/>
              </a:rPr>
              <a:t> </a:t>
            </a:r>
            <a:endParaRPr lang="en-IN" sz="1200" dirty="0">
              <a:effectLst/>
              <a:latin typeface="Arial" panose="020B0604020202020204" pitchFamily="34" charset="0"/>
              <a:ea typeface="Calibri" panose="020F0502020204030204" pitchFamily="34" charset="0"/>
              <a:cs typeface="Arial" panose="020B0604020202020204" pitchFamily="34" charset="0"/>
            </a:endParaRPr>
          </a:p>
          <a:p>
            <a:pPr marL="457200">
              <a:lnSpc>
                <a:spcPct val="107000"/>
              </a:lnSpc>
              <a:spcAft>
                <a:spcPts val="800"/>
              </a:spcAft>
            </a:pPr>
            <a:r>
              <a:rPr lang="en-US" sz="1400" b="1" u="sng" dirty="0">
                <a:solidFill>
                  <a:srgbClr val="FF0000"/>
                </a:solidFill>
                <a:effectLst/>
                <a:latin typeface="Arial" panose="020B0604020202020204" pitchFamily="34" charset="0"/>
                <a:ea typeface="Calibri" panose="020F0502020204030204" pitchFamily="34" charset="0"/>
                <a:cs typeface="Arial" panose="020B0604020202020204" pitchFamily="34" charset="0"/>
              </a:rPr>
              <a:t>Interpretation: </a:t>
            </a:r>
          </a:p>
          <a:p>
            <a:pPr marL="457200">
              <a:lnSpc>
                <a:spcPct val="107000"/>
              </a:lnSpc>
              <a:spcAft>
                <a:spcPts val="800"/>
              </a:spcAft>
            </a:pPr>
            <a:r>
              <a:rPr lang="en-US" sz="1400" dirty="0">
                <a:solidFill>
                  <a:srgbClr val="FF0000"/>
                </a:solidFill>
                <a:effectLst/>
                <a:latin typeface="Arial" panose="020B0604020202020204" pitchFamily="34" charset="0"/>
                <a:ea typeface="Calibri" panose="020F0502020204030204" pitchFamily="34" charset="0"/>
                <a:cs typeface="Arial" panose="020B0604020202020204" pitchFamily="34" charset="0"/>
              </a:rPr>
              <a:t>For each additional GB of data, there is an increase in the amount spent of 4.52 dollars.</a:t>
            </a:r>
            <a:endParaRPr lang="en-IN" sz="1400" dirty="0">
              <a:solidFill>
                <a:srgbClr val="FF0000"/>
              </a:solidFill>
              <a:effectLst/>
              <a:latin typeface="Arial" panose="020B0604020202020204" pitchFamily="34" charset="0"/>
              <a:ea typeface="Calibri" panose="020F0502020204030204" pitchFamily="34" charset="0"/>
              <a:cs typeface="Arial" panose="020B0604020202020204" pitchFamily="34" charset="0"/>
            </a:endParaRPr>
          </a:p>
          <a:p>
            <a:endParaRPr lang="en-IN" dirty="0"/>
          </a:p>
        </p:txBody>
      </p:sp>
      <p:pic>
        <p:nvPicPr>
          <p:cNvPr id="4" name="audio part 2">
            <a:hlinkClick r:id="" action="ppaction://media"/>
            <a:extLst>
              <a:ext uri="{FF2B5EF4-FFF2-40B4-BE49-F238E27FC236}">
                <a16:creationId xmlns:a16="http://schemas.microsoft.com/office/drawing/2014/main" id="{03650A34-53C2-4B05-ABB3-516412035919}"/>
              </a:ext>
            </a:extLst>
          </p:cNvPr>
          <p:cNvPicPr>
            <a:picLocks noChangeAspect="1"/>
          </p:cNvPicPr>
          <p:nvPr>
            <a:videoFile r:link="rId1"/>
            <p:extLst>
              <p:ext uri="{DAA4B4D4-6D71-4841-9C94-3DE7FCFB9230}">
                <p14:media xmlns:p14="http://schemas.microsoft.com/office/powerpoint/2010/main" r:embed="rId2">
                  <p14:trim st="31050" end="1251"/>
                </p14:media>
              </p:ext>
            </p:extLst>
          </p:nvPr>
        </p:nvPicPr>
        <p:blipFill>
          <a:blip r:embed="rId5"/>
          <a:stretch>
            <a:fillRect/>
          </a:stretch>
        </p:blipFill>
        <p:spPr>
          <a:xfrm>
            <a:off x="11636375" y="160338"/>
            <a:ext cx="406400" cy="406400"/>
          </a:xfrm>
          <a:prstGeom prst="rect">
            <a:avLst/>
          </a:prstGeom>
        </p:spPr>
      </p:pic>
    </p:spTree>
    <p:extLst>
      <p:ext uri="{BB962C8B-B14F-4D97-AF65-F5344CB8AC3E}">
        <p14:creationId xmlns:p14="http://schemas.microsoft.com/office/powerpoint/2010/main" val="3350638696"/>
      </p:ext>
    </p:extLst>
  </p:cSld>
  <p:clrMapOvr>
    <a:masterClrMapping/>
  </p:clrMapOvr>
  <mc:AlternateContent xmlns:mc="http://schemas.openxmlformats.org/markup-compatibility/2006" xmlns:p14="http://schemas.microsoft.com/office/powerpoint/2010/main">
    <mc:Choice Requires="p14">
      <p:transition spd="med" p14:dur="700" advTm="129160">
        <p:fade/>
      </p:transition>
    </mc:Choice>
    <mc:Fallback xmlns="">
      <p:transition spd="med" advTm="12916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2915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endCondLst>
                    <p:cond evt="onStopAudio" delay="0">
                      <p:tgtEl>
                        <p:sldTgt/>
                      </p:tgtEl>
                    </p:cond>
                  </p:endCondLst>
                </p:cTn>
                <p:tgtEl>
                  <p:spTgt spid="4"/>
                </p:tgtEl>
              </p:cMediaNode>
            </p:vide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4FC0792-73F7-485A-A1F0-C3F1A14B26D5}"/>
              </a:ext>
            </a:extLst>
          </p:cNvPr>
          <p:cNvPicPr>
            <a:picLocks noChangeAspect="1"/>
          </p:cNvPicPr>
          <p:nvPr/>
        </p:nvPicPr>
        <p:blipFill rotWithShape="1">
          <a:blip r:embed="rId5">
            <a:extLst>
              <a:ext uri="{28A0092B-C50C-407E-A947-70E740481C1C}">
                <a14:useLocalDpi xmlns:a14="http://schemas.microsoft.com/office/drawing/2010/main" val="0"/>
              </a:ext>
            </a:extLst>
          </a:blip>
          <a:srcRect t="2868" b="6071"/>
          <a:stretch/>
        </p:blipFill>
        <p:spPr>
          <a:xfrm>
            <a:off x="5794284" y="450824"/>
            <a:ext cx="6035789" cy="4829175"/>
          </a:xfrm>
          <a:prstGeom prst="rect">
            <a:avLst/>
          </a:prstGeom>
        </p:spPr>
      </p:pic>
      <p:pic>
        <p:nvPicPr>
          <p:cNvPr id="7" name="Picture 6">
            <a:extLst>
              <a:ext uri="{FF2B5EF4-FFF2-40B4-BE49-F238E27FC236}">
                <a16:creationId xmlns:a16="http://schemas.microsoft.com/office/drawing/2014/main" id="{2FDDB377-A46B-4556-86AD-26E161F8AD4F}"/>
              </a:ext>
            </a:extLst>
          </p:cNvPr>
          <p:cNvPicPr>
            <a:picLocks noChangeAspect="1"/>
          </p:cNvPicPr>
          <p:nvPr/>
        </p:nvPicPr>
        <p:blipFill rotWithShape="1">
          <a:blip r:embed="rId6">
            <a:extLst>
              <a:ext uri="{28A0092B-C50C-407E-A947-70E740481C1C}">
                <a14:useLocalDpi xmlns:a14="http://schemas.microsoft.com/office/drawing/2010/main" val="0"/>
              </a:ext>
            </a:extLst>
          </a:blip>
          <a:srcRect t="1247" r="4348" b="3978"/>
          <a:stretch/>
        </p:blipFill>
        <p:spPr>
          <a:xfrm>
            <a:off x="361920" y="1715150"/>
            <a:ext cx="5095898" cy="3623048"/>
          </a:xfrm>
          <a:prstGeom prst="rect">
            <a:avLst/>
          </a:prstGeom>
        </p:spPr>
      </p:pic>
      <p:sp>
        <p:nvSpPr>
          <p:cNvPr id="9" name="TextBox 8">
            <a:extLst>
              <a:ext uri="{FF2B5EF4-FFF2-40B4-BE49-F238E27FC236}">
                <a16:creationId xmlns:a16="http://schemas.microsoft.com/office/drawing/2014/main" id="{32AD9030-6BDB-435B-A7EF-4E489178BE34}"/>
              </a:ext>
            </a:extLst>
          </p:cNvPr>
          <p:cNvSpPr txBox="1"/>
          <p:nvPr/>
        </p:nvSpPr>
        <p:spPr>
          <a:xfrm>
            <a:off x="361924" y="314128"/>
            <a:ext cx="5591200" cy="1938992"/>
          </a:xfrm>
          <a:prstGeom prst="rect">
            <a:avLst/>
          </a:prstGeom>
          <a:noFill/>
        </p:spPr>
        <p:txBody>
          <a:bodyPr wrap="square" rtlCol="0">
            <a:spAutoFit/>
          </a:bodyPr>
          <a:lstStyle/>
          <a:p>
            <a:r>
              <a:rPr lang="en-IN" sz="1400" b="1" u="sng" dirty="0">
                <a:solidFill>
                  <a:srgbClr val="0000FF"/>
                </a:solidFill>
                <a:latin typeface="Arial" panose="020B0604020202020204" pitchFamily="34" charset="0"/>
                <a:cs typeface="Arial" panose="020B0604020202020204" pitchFamily="34" charset="0"/>
              </a:rPr>
              <a:t>Multiple Sample Comparison</a:t>
            </a:r>
          </a:p>
          <a:p>
            <a:r>
              <a:rPr lang="en-IN" sz="1400" b="1" dirty="0">
                <a:solidFill>
                  <a:srgbClr val="000000"/>
                </a:solidFill>
                <a:latin typeface="Arial" panose="020B0604020202020204" pitchFamily="34" charset="0"/>
                <a:cs typeface="Arial" panose="020B0604020202020204" pitchFamily="34" charset="0"/>
              </a:rPr>
              <a:t>Dependent variable: </a:t>
            </a:r>
            <a:r>
              <a:rPr lang="en-IN" sz="1400" b="1" dirty="0">
                <a:solidFill>
                  <a:srgbClr val="0000FF"/>
                </a:solidFill>
                <a:latin typeface="Arial" panose="020B0604020202020204" pitchFamily="34" charset="0"/>
                <a:cs typeface="Arial" panose="020B0604020202020204" pitchFamily="34" charset="0"/>
              </a:rPr>
              <a:t>V9</a:t>
            </a:r>
            <a:r>
              <a:rPr lang="en-IN" sz="1400" b="1" dirty="0">
                <a:solidFill>
                  <a:srgbClr val="000000"/>
                </a:solidFill>
                <a:latin typeface="Arial" panose="020B0604020202020204" pitchFamily="34" charset="0"/>
                <a:cs typeface="Arial" panose="020B0604020202020204" pitchFamily="34" charset="0"/>
              </a:rPr>
              <a:t> (Amount of time spend on the network per week)</a:t>
            </a:r>
          </a:p>
          <a:p>
            <a:r>
              <a:rPr lang="en-IN" sz="1400" b="1" dirty="0">
                <a:solidFill>
                  <a:srgbClr val="000000"/>
                </a:solidFill>
                <a:latin typeface="Arial" panose="020B0604020202020204" pitchFamily="34" charset="0"/>
                <a:cs typeface="Arial" panose="020B0604020202020204" pitchFamily="34" charset="0"/>
              </a:rPr>
              <a:t>Factor: </a:t>
            </a:r>
            <a:r>
              <a:rPr lang="en-IN" sz="1400" b="1" dirty="0">
                <a:solidFill>
                  <a:srgbClr val="0000FF"/>
                </a:solidFill>
                <a:latin typeface="Arial" panose="020B0604020202020204" pitchFamily="34" charset="0"/>
                <a:cs typeface="Arial" panose="020B0604020202020204" pitchFamily="34" charset="0"/>
              </a:rPr>
              <a:t>V2</a:t>
            </a:r>
            <a:r>
              <a:rPr lang="en-IN" sz="1400" b="1" dirty="0">
                <a:solidFill>
                  <a:srgbClr val="000000"/>
                </a:solidFill>
                <a:latin typeface="Arial" panose="020B0604020202020204" pitchFamily="34" charset="0"/>
                <a:cs typeface="Arial" panose="020B0604020202020204" pitchFamily="34" charset="0"/>
              </a:rPr>
              <a:t> (Gender)</a:t>
            </a:r>
          </a:p>
          <a:p>
            <a:r>
              <a:rPr lang="en-IN" sz="1400" b="0" dirty="0">
                <a:solidFill>
                  <a:srgbClr val="000000"/>
                </a:solidFill>
                <a:latin typeface="Arial" panose="020B0604020202020204" pitchFamily="34" charset="0"/>
                <a:cs typeface="Arial" panose="020B0604020202020204" pitchFamily="34" charset="0"/>
              </a:rPr>
              <a:t>Number of observations: 100</a:t>
            </a:r>
          </a:p>
          <a:p>
            <a:r>
              <a:rPr lang="en-IN" sz="1400" b="0" dirty="0">
                <a:solidFill>
                  <a:srgbClr val="000000"/>
                </a:solidFill>
                <a:latin typeface="Arial" panose="020B0604020202020204" pitchFamily="34" charset="0"/>
                <a:cs typeface="Arial" panose="020B0604020202020204" pitchFamily="34" charset="0"/>
              </a:rPr>
              <a:t>Number of levels: 2</a:t>
            </a:r>
          </a:p>
          <a:p>
            <a:endParaRPr lang="en-IN" sz="1800" b="0" u="sng" dirty="0">
              <a:solidFill>
                <a:srgbClr val="000000"/>
              </a:solidFill>
            </a:endParaRPr>
          </a:p>
          <a:p>
            <a:endParaRPr lang="en-IN" dirty="0"/>
          </a:p>
        </p:txBody>
      </p:sp>
      <p:sp>
        <p:nvSpPr>
          <p:cNvPr id="10" name="Rectangle 9">
            <a:extLst>
              <a:ext uri="{FF2B5EF4-FFF2-40B4-BE49-F238E27FC236}">
                <a16:creationId xmlns:a16="http://schemas.microsoft.com/office/drawing/2014/main" id="{EDCCC105-53E1-45AF-81B0-666DAA291099}"/>
              </a:ext>
            </a:extLst>
          </p:cNvPr>
          <p:cNvSpPr/>
          <p:nvPr/>
        </p:nvSpPr>
        <p:spPr>
          <a:xfrm>
            <a:off x="466707" y="4049163"/>
            <a:ext cx="4886325" cy="25717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FF00"/>
              </a:solidFill>
            </a:endParaRPr>
          </a:p>
        </p:txBody>
      </p:sp>
      <p:sp>
        <p:nvSpPr>
          <p:cNvPr id="11" name="Rectangle 10">
            <a:extLst>
              <a:ext uri="{FF2B5EF4-FFF2-40B4-BE49-F238E27FC236}">
                <a16:creationId xmlns:a16="http://schemas.microsoft.com/office/drawing/2014/main" id="{338FDE01-4493-41D8-8F91-DDE796F278EB}"/>
              </a:ext>
            </a:extLst>
          </p:cNvPr>
          <p:cNvSpPr/>
          <p:nvPr/>
        </p:nvSpPr>
        <p:spPr>
          <a:xfrm>
            <a:off x="466707" y="4806586"/>
            <a:ext cx="4886325" cy="22407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FF00"/>
              </a:solidFill>
            </a:endParaRPr>
          </a:p>
        </p:txBody>
      </p:sp>
      <p:sp>
        <p:nvSpPr>
          <p:cNvPr id="12" name="Rectangle 11">
            <a:extLst>
              <a:ext uri="{FF2B5EF4-FFF2-40B4-BE49-F238E27FC236}">
                <a16:creationId xmlns:a16="http://schemas.microsoft.com/office/drawing/2014/main" id="{567AD958-715E-4C49-BAE2-A7A15257C48E}"/>
              </a:ext>
            </a:extLst>
          </p:cNvPr>
          <p:cNvSpPr/>
          <p:nvPr/>
        </p:nvSpPr>
        <p:spPr>
          <a:xfrm>
            <a:off x="466707" y="4340504"/>
            <a:ext cx="4886325" cy="19549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FF00"/>
              </a:solidFill>
            </a:endParaRPr>
          </a:p>
        </p:txBody>
      </p:sp>
      <p:sp>
        <p:nvSpPr>
          <p:cNvPr id="13" name="Rectangle 12">
            <a:extLst>
              <a:ext uri="{FF2B5EF4-FFF2-40B4-BE49-F238E27FC236}">
                <a16:creationId xmlns:a16="http://schemas.microsoft.com/office/drawing/2014/main" id="{DAD5328E-7686-4DE1-B4C3-0305224EA186}"/>
              </a:ext>
            </a:extLst>
          </p:cNvPr>
          <p:cNvSpPr/>
          <p:nvPr/>
        </p:nvSpPr>
        <p:spPr>
          <a:xfrm>
            <a:off x="466707" y="5044382"/>
            <a:ext cx="4886326" cy="21907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FF00"/>
              </a:solidFill>
            </a:endParaRPr>
          </a:p>
        </p:txBody>
      </p:sp>
      <p:sp>
        <p:nvSpPr>
          <p:cNvPr id="14" name="Rectangle 13">
            <a:extLst>
              <a:ext uri="{FF2B5EF4-FFF2-40B4-BE49-F238E27FC236}">
                <a16:creationId xmlns:a16="http://schemas.microsoft.com/office/drawing/2014/main" id="{AE2BD966-692E-4A68-8856-55DC24DC9039}"/>
              </a:ext>
            </a:extLst>
          </p:cNvPr>
          <p:cNvSpPr/>
          <p:nvPr/>
        </p:nvSpPr>
        <p:spPr>
          <a:xfrm>
            <a:off x="466707" y="2649293"/>
            <a:ext cx="4886325" cy="21907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FF00"/>
              </a:solidFill>
            </a:endParaRPr>
          </a:p>
        </p:txBody>
      </p:sp>
      <p:sp>
        <p:nvSpPr>
          <p:cNvPr id="15" name="TextBox 14">
            <a:extLst>
              <a:ext uri="{FF2B5EF4-FFF2-40B4-BE49-F238E27FC236}">
                <a16:creationId xmlns:a16="http://schemas.microsoft.com/office/drawing/2014/main" id="{D7D104D3-FE2D-450E-87E7-29CDA8765D0B}"/>
              </a:ext>
            </a:extLst>
          </p:cNvPr>
          <p:cNvSpPr txBox="1"/>
          <p:nvPr/>
        </p:nvSpPr>
        <p:spPr>
          <a:xfrm>
            <a:off x="284480" y="5263457"/>
            <a:ext cx="11836400" cy="1600438"/>
          </a:xfrm>
          <a:prstGeom prst="rect">
            <a:avLst/>
          </a:prstGeom>
          <a:noFill/>
        </p:spPr>
        <p:txBody>
          <a:bodyPr wrap="square" rtlCol="0">
            <a:spAutoFit/>
          </a:bodyPr>
          <a:lstStyle/>
          <a:p>
            <a:r>
              <a:rPr lang="en-US" b="1" u="sng" dirty="0">
                <a:solidFill>
                  <a:srgbClr val="FF0000"/>
                </a:solidFill>
                <a:latin typeface="Arial" panose="020B0604020202020204" pitchFamily="34" charset="0"/>
                <a:cs typeface="Arial" panose="020B0604020202020204" pitchFamily="34" charset="0"/>
              </a:rPr>
              <a:t>Interpretation:</a:t>
            </a:r>
          </a:p>
          <a:p>
            <a:r>
              <a:rPr lang="en-US" sz="1600" dirty="0">
                <a:solidFill>
                  <a:srgbClr val="FF0000"/>
                </a:solidFill>
                <a:latin typeface="Arial" panose="020B0604020202020204" pitchFamily="34" charset="0"/>
                <a:cs typeface="Arial" panose="020B0604020202020204" pitchFamily="34" charset="0"/>
              </a:rPr>
              <a:t>The shape of both the diagrams (Box and whisker for Female and Box and whisker for male)  appears to be almost same. The minimum for both is 0 but there is a difference of 10hours  in the maximum of both the diagrams. It can be seen that median for the male (13.5) is higher than female(11) which depicts that the male spend more time on network as compared to female every week. The average for female is 11.26 and for male is 14.41. The interquartile range for female is 15 and for male is 14.5. There are some outliers as well.</a:t>
            </a:r>
            <a:endParaRPr lang="en-IN" sz="1600" dirty="0">
              <a:solidFill>
                <a:srgbClr val="FF0000"/>
              </a:solidFill>
              <a:latin typeface="Arial" panose="020B0604020202020204" pitchFamily="34" charset="0"/>
              <a:cs typeface="Arial" panose="020B0604020202020204" pitchFamily="34" charset="0"/>
            </a:endParaRPr>
          </a:p>
        </p:txBody>
      </p:sp>
      <p:pic>
        <p:nvPicPr>
          <p:cNvPr id="2" name="v9 v2 analysses">
            <a:hlinkClick r:id="" action="ppaction://media"/>
            <a:extLst>
              <a:ext uri="{FF2B5EF4-FFF2-40B4-BE49-F238E27FC236}">
                <a16:creationId xmlns:a16="http://schemas.microsoft.com/office/drawing/2014/main" id="{E5187EF9-2180-43B7-8F48-F7CD25CB1B90}"/>
              </a:ext>
            </a:extLst>
          </p:cNvPr>
          <p:cNvPicPr>
            <a:picLocks noChangeAspect="1"/>
          </p:cNvPicPr>
          <p:nvPr>
            <a:videoFile r:link="rId1"/>
            <p:extLst>
              <p:ext uri="{DAA4B4D4-6D71-4841-9C94-3DE7FCFB9230}">
                <p14:media xmlns:p14="http://schemas.microsoft.com/office/powerpoint/2010/main" r:embed="rId2">
                  <p14:trim st="2162" end="1785.7291"/>
                </p14:media>
              </p:ext>
            </p:extLst>
          </p:nvPr>
        </p:nvPicPr>
        <p:blipFill>
          <a:blip r:embed="rId7"/>
          <a:stretch>
            <a:fillRect/>
          </a:stretch>
        </p:blipFill>
        <p:spPr>
          <a:xfrm>
            <a:off x="11423673" y="59664"/>
            <a:ext cx="406400" cy="406400"/>
          </a:xfrm>
          <a:prstGeom prst="rect">
            <a:avLst/>
          </a:prstGeom>
        </p:spPr>
      </p:pic>
    </p:spTree>
    <p:extLst>
      <p:ext uri="{BB962C8B-B14F-4D97-AF65-F5344CB8AC3E}">
        <p14:creationId xmlns:p14="http://schemas.microsoft.com/office/powerpoint/2010/main" val="293475660"/>
      </p:ext>
    </p:extLst>
  </p:cSld>
  <p:clrMapOvr>
    <a:masterClrMapping/>
  </p:clrMapOvr>
  <mc:AlternateContent xmlns:mc="http://schemas.openxmlformats.org/markup-compatibility/2006" xmlns:p14="http://schemas.microsoft.com/office/powerpoint/2010/main">
    <mc:Choice Requires="p14">
      <p:transition spd="med" p14:dur="700" advClick="0" advTm="73580">
        <p:fade/>
      </p:transition>
    </mc:Choice>
    <mc:Fallback xmlns="">
      <p:transition spd="med" advClick="0" advTm="7358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7140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endCondLst>
                    <p:cond evt="onStopAudio" delay="0">
                      <p:tgtEl>
                        <p:sldTgt/>
                      </p:tgtEl>
                    </p:cond>
                  </p:endCondLst>
                </p:cTn>
                <p:tgtEl>
                  <p:spTgt spid="2"/>
                </p:tgtEl>
              </p:cMediaNode>
            </p:vide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9797EFA2-4F95-4DC8-84E5-5315AECD055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88373" y="274911"/>
            <a:ext cx="7043639" cy="3521819"/>
          </a:xfrm>
          <a:prstGeom prst="rect">
            <a:avLst/>
          </a:prstGeom>
        </p:spPr>
      </p:pic>
      <p:sp>
        <p:nvSpPr>
          <p:cNvPr id="14" name="TextBox 13">
            <a:extLst>
              <a:ext uri="{FF2B5EF4-FFF2-40B4-BE49-F238E27FC236}">
                <a16:creationId xmlns:a16="http://schemas.microsoft.com/office/drawing/2014/main" id="{BF43322F-9F26-4CA7-8626-DAC3D558A85E}"/>
              </a:ext>
            </a:extLst>
          </p:cNvPr>
          <p:cNvSpPr txBox="1"/>
          <p:nvPr/>
        </p:nvSpPr>
        <p:spPr>
          <a:xfrm>
            <a:off x="252621" y="194856"/>
            <a:ext cx="6096000" cy="1508105"/>
          </a:xfrm>
          <a:prstGeom prst="rect">
            <a:avLst/>
          </a:prstGeom>
          <a:noFill/>
        </p:spPr>
        <p:txBody>
          <a:bodyPr wrap="square">
            <a:spAutoFit/>
          </a:bodyPr>
          <a:lstStyle/>
          <a:p>
            <a:r>
              <a:rPr lang="en-IN" sz="1400" b="1" dirty="0">
                <a:solidFill>
                  <a:srgbClr val="0000FF"/>
                </a:solidFill>
                <a:latin typeface="Arial" panose="020B0604020202020204" pitchFamily="34" charset="0"/>
                <a:cs typeface="Arial" panose="020B0604020202020204" pitchFamily="34" charset="0"/>
              </a:rPr>
              <a:t>Crosstabulation - V5 by V7</a:t>
            </a:r>
          </a:p>
          <a:p>
            <a:r>
              <a:rPr lang="en-IN" sz="1400" b="0" dirty="0">
                <a:solidFill>
                  <a:srgbClr val="000000"/>
                </a:solidFill>
                <a:latin typeface="Arial" panose="020B0604020202020204" pitchFamily="34" charset="0"/>
                <a:cs typeface="Arial" panose="020B0604020202020204" pitchFamily="34" charset="0"/>
              </a:rPr>
              <a:t>Row variable: V5 (Mobile network used)</a:t>
            </a:r>
          </a:p>
          <a:p>
            <a:r>
              <a:rPr lang="en-IN" sz="1400" b="0" dirty="0">
                <a:solidFill>
                  <a:srgbClr val="000000"/>
                </a:solidFill>
                <a:latin typeface="Arial" panose="020B0604020202020204" pitchFamily="34" charset="0"/>
                <a:cs typeface="Arial" panose="020B0604020202020204" pitchFamily="34" charset="0"/>
              </a:rPr>
              <a:t>Column variable: V7 (Rating of range of mobile network)</a:t>
            </a:r>
          </a:p>
          <a:p>
            <a:endParaRPr lang="en-IN" sz="1400" b="0" dirty="0">
              <a:solidFill>
                <a:srgbClr val="000000"/>
              </a:solidFill>
              <a:latin typeface="Arial" panose="020B0604020202020204" pitchFamily="34" charset="0"/>
              <a:cs typeface="Arial" panose="020B0604020202020204" pitchFamily="34" charset="0"/>
            </a:endParaRPr>
          </a:p>
          <a:p>
            <a:r>
              <a:rPr lang="en-IN" sz="1200" b="0" dirty="0">
                <a:solidFill>
                  <a:srgbClr val="000000"/>
                </a:solidFill>
                <a:latin typeface="Arial" panose="020B0604020202020204" pitchFamily="34" charset="0"/>
                <a:cs typeface="Arial" panose="020B0604020202020204" pitchFamily="34" charset="0"/>
              </a:rPr>
              <a:t>Number of observations: 100</a:t>
            </a:r>
          </a:p>
          <a:p>
            <a:r>
              <a:rPr lang="en-IN" sz="1200" b="0" dirty="0">
                <a:solidFill>
                  <a:srgbClr val="000000"/>
                </a:solidFill>
                <a:latin typeface="Arial" panose="020B0604020202020204" pitchFamily="34" charset="0"/>
                <a:cs typeface="Arial" panose="020B0604020202020204" pitchFamily="34" charset="0"/>
              </a:rPr>
              <a:t>Number of rows: 8</a:t>
            </a:r>
          </a:p>
          <a:p>
            <a:r>
              <a:rPr lang="en-IN" sz="1200" b="0" dirty="0">
                <a:solidFill>
                  <a:srgbClr val="000000"/>
                </a:solidFill>
                <a:latin typeface="Arial" panose="020B0604020202020204" pitchFamily="34" charset="0"/>
                <a:cs typeface="Arial" panose="020B0604020202020204" pitchFamily="34" charset="0"/>
              </a:rPr>
              <a:t>Number of columns: 3</a:t>
            </a:r>
            <a:endParaRPr lang="en-IN" sz="1400" b="0" dirty="0">
              <a:solidFill>
                <a:srgbClr val="000000"/>
              </a:solidFill>
              <a:latin typeface="Arial" panose="020B0604020202020204" pitchFamily="34" charset="0"/>
              <a:cs typeface="Arial" panose="020B0604020202020204" pitchFamily="34" charset="0"/>
            </a:endParaRPr>
          </a:p>
        </p:txBody>
      </p:sp>
      <p:sp>
        <p:nvSpPr>
          <p:cNvPr id="15" name="TextBox 14">
            <a:extLst>
              <a:ext uri="{FF2B5EF4-FFF2-40B4-BE49-F238E27FC236}">
                <a16:creationId xmlns:a16="http://schemas.microsoft.com/office/drawing/2014/main" id="{5CC74ADB-4D86-4085-9D10-4041AACEAB3C}"/>
              </a:ext>
            </a:extLst>
          </p:cNvPr>
          <p:cNvSpPr txBox="1"/>
          <p:nvPr/>
        </p:nvSpPr>
        <p:spPr>
          <a:xfrm rot="16200000">
            <a:off x="3545840" y="726589"/>
            <a:ext cx="3484880" cy="276999"/>
          </a:xfrm>
          <a:prstGeom prst="rect">
            <a:avLst/>
          </a:prstGeom>
          <a:noFill/>
        </p:spPr>
        <p:txBody>
          <a:bodyPr wrap="square" rtlCol="0">
            <a:spAutoFit/>
          </a:bodyPr>
          <a:lstStyle/>
          <a:p>
            <a:r>
              <a:rPr lang="en-US" sz="1200" b="1" dirty="0">
                <a:latin typeface="Arial" panose="020B0604020202020204" pitchFamily="34" charset="0"/>
                <a:cs typeface="Arial" panose="020B0604020202020204" pitchFamily="34" charset="0"/>
              </a:rPr>
              <a:t>Frequency</a:t>
            </a:r>
            <a:endParaRPr lang="en-IN" sz="1200" b="1" dirty="0">
              <a:latin typeface="Arial" panose="020B0604020202020204" pitchFamily="34" charset="0"/>
              <a:cs typeface="Arial" panose="020B0604020202020204" pitchFamily="34" charset="0"/>
            </a:endParaRPr>
          </a:p>
        </p:txBody>
      </p:sp>
      <p:sp>
        <p:nvSpPr>
          <p:cNvPr id="16" name="TextBox 15">
            <a:extLst>
              <a:ext uri="{FF2B5EF4-FFF2-40B4-BE49-F238E27FC236}">
                <a16:creationId xmlns:a16="http://schemas.microsoft.com/office/drawing/2014/main" id="{9F6C82BC-5EA3-4579-8717-752947D235CC}"/>
              </a:ext>
            </a:extLst>
          </p:cNvPr>
          <p:cNvSpPr txBox="1"/>
          <p:nvPr/>
        </p:nvSpPr>
        <p:spPr>
          <a:xfrm>
            <a:off x="7101840" y="3429000"/>
            <a:ext cx="3322320" cy="276999"/>
          </a:xfrm>
          <a:prstGeom prst="rect">
            <a:avLst/>
          </a:prstGeom>
          <a:noFill/>
        </p:spPr>
        <p:txBody>
          <a:bodyPr wrap="square" rtlCol="0">
            <a:spAutoFit/>
          </a:bodyPr>
          <a:lstStyle/>
          <a:p>
            <a:r>
              <a:rPr lang="en-US" sz="1200" b="1" dirty="0">
                <a:latin typeface="Arial" panose="020B0604020202020204" pitchFamily="34" charset="0"/>
                <a:cs typeface="Arial" panose="020B0604020202020204" pitchFamily="34" charset="0"/>
              </a:rPr>
              <a:t>V5 – Mobile network used</a:t>
            </a:r>
            <a:endParaRPr lang="en-IN" sz="1200" b="1" dirty="0">
              <a:latin typeface="Arial" panose="020B0604020202020204" pitchFamily="34" charset="0"/>
              <a:cs typeface="Arial" panose="020B0604020202020204" pitchFamily="34" charset="0"/>
            </a:endParaRPr>
          </a:p>
        </p:txBody>
      </p:sp>
      <p:graphicFrame>
        <p:nvGraphicFramePr>
          <p:cNvPr id="21" name="Table 20">
            <a:extLst>
              <a:ext uri="{FF2B5EF4-FFF2-40B4-BE49-F238E27FC236}">
                <a16:creationId xmlns:a16="http://schemas.microsoft.com/office/drawing/2014/main" id="{BBBB2F57-6FE7-48CE-BBDB-11E46C20AFAE}"/>
              </a:ext>
            </a:extLst>
          </p:cNvPr>
          <p:cNvGraphicFramePr>
            <a:graphicFrameLocks noGrp="1"/>
          </p:cNvGraphicFramePr>
          <p:nvPr>
            <p:extLst>
              <p:ext uri="{D42A27DB-BD31-4B8C-83A1-F6EECF244321}">
                <p14:modId xmlns:p14="http://schemas.microsoft.com/office/powerpoint/2010/main" val="3440279412"/>
              </p:ext>
            </p:extLst>
          </p:nvPr>
        </p:nvGraphicFramePr>
        <p:xfrm>
          <a:off x="293260" y="2069410"/>
          <a:ext cx="4217779" cy="4593750"/>
        </p:xfrm>
        <a:graphic>
          <a:graphicData uri="http://schemas.openxmlformats.org/drawingml/2006/table">
            <a:tbl>
              <a:tblPr>
                <a:tableStyleId>{5C22544A-7EE6-4342-B048-85BDC9FD1C3A}</a:tableStyleId>
              </a:tblPr>
              <a:tblGrid>
                <a:gridCol w="915369">
                  <a:extLst>
                    <a:ext uri="{9D8B030D-6E8A-4147-A177-3AD203B41FA5}">
                      <a16:colId xmlns:a16="http://schemas.microsoft.com/office/drawing/2014/main" val="4254657003"/>
                    </a:ext>
                  </a:extLst>
                </a:gridCol>
                <a:gridCol w="1042645">
                  <a:extLst>
                    <a:ext uri="{9D8B030D-6E8A-4147-A177-3AD203B41FA5}">
                      <a16:colId xmlns:a16="http://schemas.microsoft.com/office/drawing/2014/main" val="106034357"/>
                    </a:ext>
                  </a:extLst>
                </a:gridCol>
                <a:gridCol w="778063">
                  <a:extLst>
                    <a:ext uri="{9D8B030D-6E8A-4147-A177-3AD203B41FA5}">
                      <a16:colId xmlns:a16="http://schemas.microsoft.com/office/drawing/2014/main" val="1029652420"/>
                    </a:ext>
                  </a:extLst>
                </a:gridCol>
                <a:gridCol w="644101">
                  <a:extLst>
                    <a:ext uri="{9D8B030D-6E8A-4147-A177-3AD203B41FA5}">
                      <a16:colId xmlns:a16="http://schemas.microsoft.com/office/drawing/2014/main" val="3480568540"/>
                    </a:ext>
                  </a:extLst>
                </a:gridCol>
                <a:gridCol w="837601">
                  <a:extLst>
                    <a:ext uri="{9D8B030D-6E8A-4147-A177-3AD203B41FA5}">
                      <a16:colId xmlns:a16="http://schemas.microsoft.com/office/drawing/2014/main" val="2669933833"/>
                    </a:ext>
                  </a:extLst>
                </a:gridCol>
              </a:tblGrid>
              <a:tr h="131250">
                <a:tc>
                  <a:txBody>
                    <a:bodyPr/>
                    <a:lstStyle/>
                    <a:p>
                      <a:pPr algn="ctr">
                        <a:lnSpc>
                          <a:spcPct val="107000"/>
                        </a:lnSpc>
                        <a:spcAft>
                          <a:spcPts val="800"/>
                        </a:spcAft>
                      </a:pPr>
                      <a:r>
                        <a:rPr lang="en-IN" sz="800">
                          <a:effectLst/>
                        </a:rPr>
                        <a:t> </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22656" marR="22656" marT="0" marB="0"/>
                </a:tc>
                <a:tc>
                  <a:txBody>
                    <a:bodyPr/>
                    <a:lstStyle/>
                    <a:p>
                      <a:pPr algn="ctr">
                        <a:lnSpc>
                          <a:spcPct val="107000"/>
                        </a:lnSpc>
                        <a:spcAft>
                          <a:spcPts val="800"/>
                        </a:spcAft>
                      </a:pPr>
                      <a:r>
                        <a:rPr lang="en-IN" sz="800">
                          <a:effectLst/>
                        </a:rPr>
                        <a:t>Average</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22656" marR="22656" marT="0" marB="0"/>
                </a:tc>
                <a:tc>
                  <a:txBody>
                    <a:bodyPr/>
                    <a:lstStyle/>
                    <a:p>
                      <a:pPr algn="ctr">
                        <a:lnSpc>
                          <a:spcPct val="107000"/>
                        </a:lnSpc>
                        <a:spcAft>
                          <a:spcPts val="800"/>
                        </a:spcAft>
                      </a:pPr>
                      <a:r>
                        <a:rPr lang="en-IN" sz="800">
                          <a:effectLst/>
                        </a:rPr>
                        <a:t>Excellent</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22656" marR="22656" marT="0" marB="0"/>
                </a:tc>
                <a:tc>
                  <a:txBody>
                    <a:bodyPr/>
                    <a:lstStyle/>
                    <a:p>
                      <a:pPr algn="ctr">
                        <a:lnSpc>
                          <a:spcPct val="107000"/>
                        </a:lnSpc>
                        <a:spcAft>
                          <a:spcPts val="800"/>
                        </a:spcAft>
                      </a:pPr>
                      <a:r>
                        <a:rPr lang="en-IN" sz="800">
                          <a:effectLst/>
                        </a:rPr>
                        <a:t>Good</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22656" marR="22656" marT="0" marB="0"/>
                </a:tc>
                <a:tc>
                  <a:txBody>
                    <a:bodyPr/>
                    <a:lstStyle/>
                    <a:p>
                      <a:pPr algn="ctr">
                        <a:lnSpc>
                          <a:spcPct val="107000"/>
                        </a:lnSpc>
                        <a:spcAft>
                          <a:spcPts val="800"/>
                        </a:spcAft>
                      </a:pPr>
                      <a:r>
                        <a:rPr lang="en-IN" sz="800">
                          <a:effectLst/>
                        </a:rPr>
                        <a:t>Row Total</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22656" marR="22656" marT="0" marB="0"/>
                </a:tc>
                <a:extLst>
                  <a:ext uri="{0D108BD9-81ED-4DB2-BD59-A6C34878D82A}">
                    <a16:rowId xmlns:a16="http://schemas.microsoft.com/office/drawing/2014/main" val="3241727384"/>
                  </a:ext>
                </a:extLst>
              </a:tr>
              <a:tr h="131250">
                <a:tc>
                  <a:txBody>
                    <a:bodyPr/>
                    <a:lstStyle/>
                    <a:p>
                      <a:pPr algn="ctr">
                        <a:lnSpc>
                          <a:spcPct val="107000"/>
                        </a:lnSpc>
                        <a:spcAft>
                          <a:spcPts val="800"/>
                        </a:spcAft>
                      </a:pPr>
                      <a:r>
                        <a:rPr lang="en-IN" sz="800">
                          <a:effectLst/>
                        </a:rPr>
                        <a:t>Bell</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22656" marR="22656" marT="0" marB="0"/>
                </a:tc>
                <a:tc>
                  <a:txBody>
                    <a:bodyPr/>
                    <a:lstStyle/>
                    <a:p>
                      <a:pPr algn="ctr">
                        <a:lnSpc>
                          <a:spcPct val="107000"/>
                        </a:lnSpc>
                        <a:spcAft>
                          <a:spcPts val="800"/>
                        </a:spcAft>
                      </a:pPr>
                      <a:r>
                        <a:rPr lang="en-IN" sz="800">
                          <a:effectLst/>
                        </a:rPr>
                        <a:t>1</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22656" marR="22656" marT="0" marB="0"/>
                </a:tc>
                <a:tc>
                  <a:txBody>
                    <a:bodyPr/>
                    <a:lstStyle/>
                    <a:p>
                      <a:pPr algn="ctr">
                        <a:lnSpc>
                          <a:spcPct val="107000"/>
                        </a:lnSpc>
                        <a:spcAft>
                          <a:spcPts val="800"/>
                        </a:spcAft>
                      </a:pPr>
                      <a:r>
                        <a:rPr lang="en-IN" sz="800">
                          <a:effectLst/>
                        </a:rPr>
                        <a:t>3</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22656" marR="22656" marT="0" marB="0"/>
                </a:tc>
                <a:tc>
                  <a:txBody>
                    <a:bodyPr/>
                    <a:lstStyle/>
                    <a:p>
                      <a:pPr algn="ctr">
                        <a:lnSpc>
                          <a:spcPct val="107000"/>
                        </a:lnSpc>
                        <a:spcAft>
                          <a:spcPts val="800"/>
                        </a:spcAft>
                      </a:pPr>
                      <a:r>
                        <a:rPr lang="en-IN" sz="800">
                          <a:effectLst/>
                        </a:rPr>
                        <a:t>8</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22656" marR="22656" marT="0" marB="0"/>
                </a:tc>
                <a:tc>
                  <a:txBody>
                    <a:bodyPr/>
                    <a:lstStyle/>
                    <a:p>
                      <a:pPr algn="ctr">
                        <a:lnSpc>
                          <a:spcPct val="107000"/>
                        </a:lnSpc>
                        <a:spcAft>
                          <a:spcPts val="800"/>
                        </a:spcAft>
                      </a:pPr>
                      <a:r>
                        <a:rPr lang="en-IN" sz="800">
                          <a:effectLst/>
                        </a:rPr>
                        <a:t>12</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22656" marR="22656" marT="0" marB="0"/>
                </a:tc>
                <a:extLst>
                  <a:ext uri="{0D108BD9-81ED-4DB2-BD59-A6C34878D82A}">
                    <a16:rowId xmlns:a16="http://schemas.microsoft.com/office/drawing/2014/main" val="2076308899"/>
                  </a:ext>
                </a:extLst>
              </a:tr>
              <a:tr h="131250">
                <a:tc>
                  <a:txBody>
                    <a:bodyPr/>
                    <a:lstStyle/>
                    <a:p>
                      <a:pPr algn="ctr">
                        <a:lnSpc>
                          <a:spcPct val="107000"/>
                        </a:lnSpc>
                        <a:spcAft>
                          <a:spcPts val="800"/>
                        </a:spcAft>
                      </a:pPr>
                      <a:r>
                        <a:rPr lang="en-IN" sz="800">
                          <a:effectLst/>
                        </a:rPr>
                        <a:t> </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22656" marR="22656" marT="0" marB="0"/>
                </a:tc>
                <a:tc>
                  <a:txBody>
                    <a:bodyPr/>
                    <a:lstStyle/>
                    <a:p>
                      <a:pPr algn="ctr">
                        <a:lnSpc>
                          <a:spcPct val="107000"/>
                        </a:lnSpc>
                        <a:spcAft>
                          <a:spcPts val="800"/>
                        </a:spcAft>
                      </a:pPr>
                      <a:r>
                        <a:rPr lang="en-IN" sz="800">
                          <a:effectLst/>
                        </a:rPr>
                        <a:t>1.00%</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22656" marR="22656" marT="0" marB="0"/>
                </a:tc>
                <a:tc>
                  <a:txBody>
                    <a:bodyPr/>
                    <a:lstStyle/>
                    <a:p>
                      <a:pPr algn="ctr">
                        <a:lnSpc>
                          <a:spcPct val="107000"/>
                        </a:lnSpc>
                        <a:spcAft>
                          <a:spcPts val="800"/>
                        </a:spcAft>
                      </a:pPr>
                      <a:r>
                        <a:rPr lang="en-IN" sz="800">
                          <a:effectLst/>
                        </a:rPr>
                        <a:t>3.00%</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22656" marR="22656" marT="0" marB="0"/>
                </a:tc>
                <a:tc>
                  <a:txBody>
                    <a:bodyPr/>
                    <a:lstStyle/>
                    <a:p>
                      <a:pPr algn="ctr">
                        <a:lnSpc>
                          <a:spcPct val="107000"/>
                        </a:lnSpc>
                        <a:spcAft>
                          <a:spcPts val="800"/>
                        </a:spcAft>
                      </a:pPr>
                      <a:r>
                        <a:rPr lang="en-IN" sz="800">
                          <a:effectLst/>
                        </a:rPr>
                        <a:t>8.00%</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22656" marR="22656" marT="0" marB="0"/>
                </a:tc>
                <a:tc>
                  <a:txBody>
                    <a:bodyPr/>
                    <a:lstStyle/>
                    <a:p>
                      <a:pPr algn="ctr">
                        <a:lnSpc>
                          <a:spcPct val="107000"/>
                        </a:lnSpc>
                        <a:spcAft>
                          <a:spcPts val="800"/>
                        </a:spcAft>
                      </a:pPr>
                      <a:r>
                        <a:rPr lang="en-IN" sz="800">
                          <a:effectLst/>
                        </a:rPr>
                        <a:t>12.00%</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22656" marR="22656" marT="0" marB="0"/>
                </a:tc>
                <a:extLst>
                  <a:ext uri="{0D108BD9-81ED-4DB2-BD59-A6C34878D82A}">
                    <a16:rowId xmlns:a16="http://schemas.microsoft.com/office/drawing/2014/main" val="3435800179"/>
                  </a:ext>
                </a:extLst>
              </a:tr>
              <a:tr h="131250">
                <a:tc>
                  <a:txBody>
                    <a:bodyPr/>
                    <a:lstStyle/>
                    <a:p>
                      <a:pPr algn="ctr">
                        <a:lnSpc>
                          <a:spcPct val="107000"/>
                        </a:lnSpc>
                        <a:spcAft>
                          <a:spcPts val="800"/>
                        </a:spcAft>
                      </a:pPr>
                      <a:r>
                        <a:rPr lang="en-IN" sz="800">
                          <a:effectLst/>
                        </a:rPr>
                        <a:t> </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22656" marR="22656" marT="0" marB="0"/>
                </a:tc>
                <a:tc>
                  <a:txBody>
                    <a:bodyPr/>
                    <a:lstStyle/>
                    <a:p>
                      <a:pPr algn="ctr">
                        <a:lnSpc>
                          <a:spcPct val="107000"/>
                        </a:lnSpc>
                        <a:spcAft>
                          <a:spcPts val="800"/>
                        </a:spcAft>
                      </a:pPr>
                      <a:r>
                        <a:rPr lang="en-IN" sz="800">
                          <a:effectLst/>
                        </a:rPr>
                        <a:t>2.16</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22656" marR="22656" marT="0" marB="0"/>
                </a:tc>
                <a:tc>
                  <a:txBody>
                    <a:bodyPr/>
                    <a:lstStyle/>
                    <a:p>
                      <a:pPr algn="ctr">
                        <a:lnSpc>
                          <a:spcPct val="107000"/>
                        </a:lnSpc>
                        <a:spcAft>
                          <a:spcPts val="800"/>
                        </a:spcAft>
                      </a:pPr>
                      <a:r>
                        <a:rPr lang="en-IN" sz="800">
                          <a:effectLst/>
                        </a:rPr>
                        <a:t>3.60</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22656" marR="22656" marT="0" marB="0"/>
                </a:tc>
                <a:tc>
                  <a:txBody>
                    <a:bodyPr/>
                    <a:lstStyle/>
                    <a:p>
                      <a:pPr algn="ctr">
                        <a:lnSpc>
                          <a:spcPct val="107000"/>
                        </a:lnSpc>
                        <a:spcAft>
                          <a:spcPts val="800"/>
                        </a:spcAft>
                      </a:pPr>
                      <a:r>
                        <a:rPr lang="en-IN" sz="800">
                          <a:effectLst/>
                        </a:rPr>
                        <a:t>6.24</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22656" marR="22656" marT="0" marB="0"/>
                </a:tc>
                <a:tc>
                  <a:txBody>
                    <a:bodyPr/>
                    <a:lstStyle/>
                    <a:p>
                      <a:pPr algn="ctr">
                        <a:lnSpc>
                          <a:spcPct val="107000"/>
                        </a:lnSpc>
                        <a:spcAft>
                          <a:spcPts val="800"/>
                        </a:spcAft>
                      </a:pPr>
                      <a:r>
                        <a:rPr lang="en-IN" sz="800">
                          <a:effectLst/>
                        </a:rPr>
                        <a:t> </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22656" marR="22656" marT="0" marB="0"/>
                </a:tc>
                <a:extLst>
                  <a:ext uri="{0D108BD9-81ED-4DB2-BD59-A6C34878D82A}">
                    <a16:rowId xmlns:a16="http://schemas.microsoft.com/office/drawing/2014/main" val="252189473"/>
                  </a:ext>
                </a:extLst>
              </a:tr>
              <a:tr h="131250">
                <a:tc>
                  <a:txBody>
                    <a:bodyPr/>
                    <a:lstStyle/>
                    <a:p>
                      <a:pPr algn="ctr">
                        <a:lnSpc>
                          <a:spcPct val="107000"/>
                        </a:lnSpc>
                        <a:spcAft>
                          <a:spcPts val="800"/>
                        </a:spcAft>
                      </a:pPr>
                      <a:r>
                        <a:rPr lang="en-IN" sz="800">
                          <a:effectLst/>
                        </a:rPr>
                        <a:t> </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22656" marR="22656" marT="0" marB="0"/>
                </a:tc>
                <a:tc>
                  <a:txBody>
                    <a:bodyPr/>
                    <a:lstStyle/>
                    <a:p>
                      <a:pPr algn="ctr">
                        <a:lnSpc>
                          <a:spcPct val="107000"/>
                        </a:lnSpc>
                        <a:spcAft>
                          <a:spcPts val="800"/>
                        </a:spcAft>
                      </a:pPr>
                      <a:r>
                        <a:rPr lang="en-IN" sz="800">
                          <a:effectLst/>
                        </a:rPr>
                        <a:t>0.62</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22656" marR="22656" marT="0" marB="0"/>
                </a:tc>
                <a:tc>
                  <a:txBody>
                    <a:bodyPr/>
                    <a:lstStyle/>
                    <a:p>
                      <a:pPr algn="ctr">
                        <a:lnSpc>
                          <a:spcPct val="107000"/>
                        </a:lnSpc>
                        <a:spcAft>
                          <a:spcPts val="800"/>
                        </a:spcAft>
                      </a:pPr>
                      <a:r>
                        <a:rPr lang="en-IN" sz="800">
                          <a:effectLst/>
                        </a:rPr>
                        <a:t>0.10</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22656" marR="22656" marT="0" marB="0"/>
                </a:tc>
                <a:tc>
                  <a:txBody>
                    <a:bodyPr/>
                    <a:lstStyle/>
                    <a:p>
                      <a:pPr algn="ctr">
                        <a:lnSpc>
                          <a:spcPct val="107000"/>
                        </a:lnSpc>
                        <a:spcAft>
                          <a:spcPts val="800"/>
                        </a:spcAft>
                      </a:pPr>
                      <a:r>
                        <a:rPr lang="en-IN" sz="800">
                          <a:effectLst/>
                        </a:rPr>
                        <a:t>0.50</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22656" marR="22656" marT="0" marB="0"/>
                </a:tc>
                <a:tc>
                  <a:txBody>
                    <a:bodyPr/>
                    <a:lstStyle/>
                    <a:p>
                      <a:pPr algn="ctr">
                        <a:lnSpc>
                          <a:spcPct val="107000"/>
                        </a:lnSpc>
                        <a:spcAft>
                          <a:spcPts val="800"/>
                        </a:spcAft>
                      </a:pPr>
                      <a:r>
                        <a:rPr lang="en-IN" sz="800">
                          <a:effectLst/>
                        </a:rPr>
                        <a:t> </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22656" marR="22656" marT="0" marB="0"/>
                </a:tc>
                <a:extLst>
                  <a:ext uri="{0D108BD9-81ED-4DB2-BD59-A6C34878D82A}">
                    <a16:rowId xmlns:a16="http://schemas.microsoft.com/office/drawing/2014/main" val="345736572"/>
                  </a:ext>
                </a:extLst>
              </a:tr>
              <a:tr h="131250">
                <a:tc>
                  <a:txBody>
                    <a:bodyPr/>
                    <a:lstStyle/>
                    <a:p>
                      <a:pPr algn="ctr">
                        <a:lnSpc>
                          <a:spcPct val="107000"/>
                        </a:lnSpc>
                        <a:spcAft>
                          <a:spcPts val="800"/>
                        </a:spcAft>
                      </a:pPr>
                      <a:r>
                        <a:rPr lang="en-IN" sz="800">
                          <a:effectLst/>
                        </a:rPr>
                        <a:t>Chatr</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22656" marR="22656" marT="0" marB="0"/>
                </a:tc>
                <a:tc>
                  <a:txBody>
                    <a:bodyPr/>
                    <a:lstStyle/>
                    <a:p>
                      <a:pPr algn="ctr">
                        <a:lnSpc>
                          <a:spcPct val="107000"/>
                        </a:lnSpc>
                        <a:spcAft>
                          <a:spcPts val="800"/>
                        </a:spcAft>
                      </a:pPr>
                      <a:r>
                        <a:rPr lang="en-IN" sz="800">
                          <a:effectLst/>
                        </a:rPr>
                        <a:t>6</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22656" marR="22656" marT="0" marB="0"/>
                </a:tc>
                <a:tc>
                  <a:txBody>
                    <a:bodyPr/>
                    <a:lstStyle/>
                    <a:p>
                      <a:pPr algn="ctr">
                        <a:lnSpc>
                          <a:spcPct val="107000"/>
                        </a:lnSpc>
                        <a:spcAft>
                          <a:spcPts val="800"/>
                        </a:spcAft>
                      </a:pPr>
                      <a:r>
                        <a:rPr lang="en-IN" sz="800">
                          <a:effectLst/>
                        </a:rPr>
                        <a:t>4</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22656" marR="22656" marT="0" marB="0"/>
                </a:tc>
                <a:tc>
                  <a:txBody>
                    <a:bodyPr/>
                    <a:lstStyle/>
                    <a:p>
                      <a:pPr algn="ctr">
                        <a:lnSpc>
                          <a:spcPct val="107000"/>
                        </a:lnSpc>
                        <a:spcAft>
                          <a:spcPts val="800"/>
                        </a:spcAft>
                      </a:pPr>
                      <a:r>
                        <a:rPr lang="en-IN" sz="800">
                          <a:effectLst/>
                        </a:rPr>
                        <a:t>10</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22656" marR="22656" marT="0" marB="0"/>
                </a:tc>
                <a:tc>
                  <a:txBody>
                    <a:bodyPr/>
                    <a:lstStyle/>
                    <a:p>
                      <a:pPr algn="ctr">
                        <a:lnSpc>
                          <a:spcPct val="107000"/>
                        </a:lnSpc>
                        <a:spcAft>
                          <a:spcPts val="800"/>
                        </a:spcAft>
                      </a:pPr>
                      <a:r>
                        <a:rPr lang="en-IN" sz="800">
                          <a:effectLst/>
                        </a:rPr>
                        <a:t>20</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22656" marR="22656" marT="0" marB="0"/>
                </a:tc>
                <a:extLst>
                  <a:ext uri="{0D108BD9-81ED-4DB2-BD59-A6C34878D82A}">
                    <a16:rowId xmlns:a16="http://schemas.microsoft.com/office/drawing/2014/main" val="1058589284"/>
                  </a:ext>
                </a:extLst>
              </a:tr>
              <a:tr h="131250">
                <a:tc>
                  <a:txBody>
                    <a:bodyPr/>
                    <a:lstStyle/>
                    <a:p>
                      <a:pPr algn="ctr">
                        <a:lnSpc>
                          <a:spcPct val="107000"/>
                        </a:lnSpc>
                        <a:spcAft>
                          <a:spcPts val="800"/>
                        </a:spcAft>
                      </a:pPr>
                      <a:r>
                        <a:rPr lang="en-IN" sz="800">
                          <a:effectLst/>
                        </a:rPr>
                        <a:t> </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22656" marR="22656" marT="0" marB="0"/>
                </a:tc>
                <a:tc>
                  <a:txBody>
                    <a:bodyPr/>
                    <a:lstStyle/>
                    <a:p>
                      <a:pPr algn="ctr">
                        <a:lnSpc>
                          <a:spcPct val="107000"/>
                        </a:lnSpc>
                        <a:spcAft>
                          <a:spcPts val="800"/>
                        </a:spcAft>
                      </a:pPr>
                      <a:r>
                        <a:rPr lang="en-IN" sz="800">
                          <a:effectLst/>
                        </a:rPr>
                        <a:t>6.00%</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22656" marR="22656" marT="0" marB="0"/>
                </a:tc>
                <a:tc>
                  <a:txBody>
                    <a:bodyPr/>
                    <a:lstStyle/>
                    <a:p>
                      <a:pPr algn="ctr">
                        <a:lnSpc>
                          <a:spcPct val="107000"/>
                        </a:lnSpc>
                        <a:spcAft>
                          <a:spcPts val="800"/>
                        </a:spcAft>
                      </a:pPr>
                      <a:r>
                        <a:rPr lang="en-IN" sz="800">
                          <a:effectLst/>
                        </a:rPr>
                        <a:t>4.00%</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22656" marR="22656" marT="0" marB="0"/>
                </a:tc>
                <a:tc>
                  <a:txBody>
                    <a:bodyPr/>
                    <a:lstStyle/>
                    <a:p>
                      <a:pPr algn="ctr">
                        <a:lnSpc>
                          <a:spcPct val="107000"/>
                        </a:lnSpc>
                        <a:spcAft>
                          <a:spcPts val="800"/>
                        </a:spcAft>
                      </a:pPr>
                      <a:r>
                        <a:rPr lang="en-IN" sz="800">
                          <a:effectLst/>
                        </a:rPr>
                        <a:t>10.00%</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22656" marR="22656" marT="0" marB="0"/>
                </a:tc>
                <a:tc>
                  <a:txBody>
                    <a:bodyPr/>
                    <a:lstStyle/>
                    <a:p>
                      <a:pPr algn="ctr">
                        <a:lnSpc>
                          <a:spcPct val="107000"/>
                        </a:lnSpc>
                        <a:spcAft>
                          <a:spcPts val="800"/>
                        </a:spcAft>
                      </a:pPr>
                      <a:r>
                        <a:rPr lang="en-IN" sz="800">
                          <a:effectLst/>
                        </a:rPr>
                        <a:t>20.00%</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22656" marR="22656" marT="0" marB="0"/>
                </a:tc>
                <a:extLst>
                  <a:ext uri="{0D108BD9-81ED-4DB2-BD59-A6C34878D82A}">
                    <a16:rowId xmlns:a16="http://schemas.microsoft.com/office/drawing/2014/main" val="13964731"/>
                  </a:ext>
                </a:extLst>
              </a:tr>
              <a:tr h="131250">
                <a:tc>
                  <a:txBody>
                    <a:bodyPr/>
                    <a:lstStyle/>
                    <a:p>
                      <a:pPr algn="ctr">
                        <a:lnSpc>
                          <a:spcPct val="107000"/>
                        </a:lnSpc>
                        <a:spcAft>
                          <a:spcPts val="800"/>
                        </a:spcAft>
                      </a:pPr>
                      <a:r>
                        <a:rPr lang="en-IN" sz="800">
                          <a:effectLst/>
                        </a:rPr>
                        <a:t> </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22656" marR="22656" marT="0" marB="0"/>
                </a:tc>
                <a:tc>
                  <a:txBody>
                    <a:bodyPr/>
                    <a:lstStyle/>
                    <a:p>
                      <a:pPr algn="ctr">
                        <a:lnSpc>
                          <a:spcPct val="107000"/>
                        </a:lnSpc>
                        <a:spcAft>
                          <a:spcPts val="800"/>
                        </a:spcAft>
                      </a:pPr>
                      <a:r>
                        <a:rPr lang="en-IN" sz="800">
                          <a:effectLst/>
                        </a:rPr>
                        <a:t>3.60</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22656" marR="22656" marT="0" marB="0"/>
                </a:tc>
                <a:tc>
                  <a:txBody>
                    <a:bodyPr/>
                    <a:lstStyle/>
                    <a:p>
                      <a:pPr algn="ctr">
                        <a:lnSpc>
                          <a:spcPct val="107000"/>
                        </a:lnSpc>
                        <a:spcAft>
                          <a:spcPts val="800"/>
                        </a:spcAft>
                      </a:pPr>
                      <a:r>
                        <a:rPr lang="en-IN" sz="800">
                          <a:effectLst/>
                        </a:rPr>
                        <a:t>6.00</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22656" marR="22656" marT="0" marB="0"/>
                </a:tc>
                <a:tc>
                  <a:txBody>
                    <a:bodyPr/>
                    <a:lstStyle/>
                    <a:p>
                      <a:pPr algn="ctr">
                        <a:lnSpc>
                          <a:spcPct val="107000"/>
                        </a:lnSpc>
                        <a:spcAft>
                          <a:spcPts val="800"/>
                        </a:spcAft>
                      </a:pPr>
                      <a:r>
                        <a:rPr lang="en-IN" sz="800">
                          <a:effectLst/>
                        </a:rPr>
                        <a:t>10.40</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22656" marR="22656" marT="0" marB="0"/>
                </a:tc>
                <a:tc>
                  <a:txBody>
                    <a:bodyPr/>
                    <a:lstStyle/>
                    <a:p>
                      <a:pPr algn="ctr">
                        <a:lnSpc>
                          <a:spcPct val="107000"/>
                        </a:lnSpc>
                        <a:spcAft>
                          <a:spcPts val="800"/>
                        </a:spcAft>
                      </a:pPr>
                      <a:r>
                        <a:rPr lang="en-IN" sz="800">
                          <a:effectLst/>
                        </a:rPr>
                        <a:t> </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22656" marR="22656" marT="0" marB="0"/>
                </a:tc>
                <a:extLst>
                  <a:ext uri="{0D108BD9-81ED-4DB2-BD59-A6C34878D82A}">
                    <a16:rowId xmlns:a16="http://schemas.microsoft.com/office/drawing/2014/main" val="2294685301"/>
                  </a:ext>
                </a:extLst>
              </a:tr>
              <a:tr h="131250">
                <a:tc>
                  <a:txBody>
                    <a:bodyPr/>
                    <a:lstStyle/>
                    <a:p>
                      <a:pPr algn="ctr">
                        <a:lnSpc>
                          <a:spcPct val="107000"/>
                        </a:lnSpc>
                        <a:spcAft>
                          <a:spcPts val="800"/>
                        </a:spcAft>
                      </a:pPr>
                      <a:r>
                        <a:rPr lang="en-IN" sz="800">
                          <a:effectLst/>
                        </a:rPr>
                        <a:t> </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22656" marR="22656" marT="0" marB="0"/>
                </a:tc>
                <a:tc>
                  <a:txBody>
                    <a:bodyPr/>
                    <a:lstStyle/>
                    <a:p>
                      <a:pPr algn="ctr">
                        <a:lnSpc>
                          <a:spcPct val="107000"/>
                        </a:lnSpc>
                        <a:spcAft>
                          <a:spcPts val="800"/>
                        </a:spcAft>
                      </a:pPr>
                      <a:r>
                        <a:rPr lang="en-IN" sz="800">
                          <a:effectLst/>
                        </a:rPr>
                        <a:t>1.60</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22656" marR="22656" marT="0" marB="0"/>
                </a:tc>
                <a:tc>
                  <a:txBody>
                    <a:bodyPr/>
                    <a:lstStyle/>
                    <a:p>
                      <a:pPr algn="ctr">
                        <a:lnSpc>
                          <a:spcPct val="107000"/>
                        </a:lnSpc>
                        <a:spcAft>
                          <a:spcPts val="800"/>
                        </a:spcAft>
                      </a:pPr>
                      <a:r>
                        <a:rPr lang="en-IN" sz="800">
                          <a:effectLst/>
                        </a:rPr>
                        <a:t>0.67</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22656" marR="22656" marT="0" marB="0"/>
                </a:tc>
                <a:tc>
                  <a:txBody>
                    <a:bodyPr/>
                    <a:lstStyle/>
                    <a:p>
                      <a:pPr algn="ctr">
                        <a:lnSpc>
                          <a:spcPct val="107000"/>
                        </a:lnSpc>
                        <a:spcAft>
                          <a:spcPts val="800"/>
                        </a:spcAft>
                      </a:pPr>
                      <a:r>
                        <a:rPr lang="en-IN" sz="800">
                          <a:effectLst/>
                        </a:rPr>
                        <a:t>0.02</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22656" marR="22656" marT="0" marB="0"/>
                </a:tc>
                <a:tc>
                  <a:txBody>
                    <a:bodyPr/>
                    <a:lstStyle/>
                    <a:p>
                      <a:pPr algn="ctr">
                        <a:lnSpc>
                          <a:spcPct val="107000"/>
                        </a:lnSpc>
                        <a:spcAft>
                          <a:spcPts val="800"/>
                        </a:spcAft>
                      </a:pPr>
                      <a:r>
                        <a:rPr lang="en-IN" sz="800">
                          <a:effectLst/>
                        </a:rPr>
                        <a:t> </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22656" marR="22656" marT="0" marB="0"/>
                </a:tc>
                <a:extLst>
                  <a:ext uri="{0D108BD9-81ED-4DB2-BD59-A6C34878D82A}">
                    <a16:rowId xmlns:a16="http://schemas.microsoft.com/office/drawing/2014/main" val="878939591"/>
                  </a:ext>
                </a:extLst>
              </a:tr>
              <a:tr h="131250">
                <a:tc>
                  <a:txBody>
                    <a:bodyPr/>
                    <a:lstStyle/>
                    <a:p>
                      <a:pPr algn="ctr">
                        <a:lnSpc>
                          <a:spcPct val="107000"/>
                        </a:lnSpc>
                        <a:spcAft>
                          <a:spcPts val="800"/>
                        </a:spcAft>
                      </a:pPr>
                      <a:r>
                        <a:rPr lang="en-IN" sz="800">
                          <a:effectLst/>
                        </a:rPr>
                        <a:t>Fido</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22656" marR="22656" marT="0" marB="0"/>
                </a:tc>
                <a:tc>
                  <a:txBody>
                    <a:bodyPr/>
                    <a:lstStyle/>
                    <a:p>
                      <a:pPr algn="ctr">
                        <a:lnSpc>
                          <a:spcPct val="107000"/>
                        </a:lnSpc>
                        <a:spcAft>
                          <a:spcPts val="800"/>
                        </a:spcAft>
                      </a:pPr>
                      <a:r>
                        <a:rPr lang="en-IN" sz="800">
                          <a:effectLst/>
                        </a:rPr>
                        <a:t>5</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22656" marR="22656" marT="0" marB="0"/>
                </a:tc>
                <a:tc>
                  <a:txBody>
                    <a:bodyPr/>
                    <a:lstStyle/>
                    <a:p>
                      <a:pPr algn="ctr">
                        <a:lnSpc>
                          <a:spcPct val="107000"/>
                        </a:lnSpc>
                        <a:spcAft>
                          <a:spcPts val="800"/>
                        </a:spcAft>
                      </a:pPr>
                      <a:r>
                        <a:rPr lang="en-IN" sz="800">
                          <a:effectLst/>
                        </a:rPr>
                        <a:t>12</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22656" marR="22656" marT="0" marB="0"/>
                </a:tc>
                <a:tc>
                  <a:txBody>
                    <a:bodyPr/>
                    <a:lstStyle/>
                    <a:p>
                      <a:pPr algn="ctr">
                        <a:lnSpc>
                          <a:spcPct val="107000"/>
                        </a:lnSpc>
                        <a:spcAft>
                          <a:spcPts val="800"/>
                        </a:spcAft>
                      </a:pPr>
                      <a:r>
                        <a:rPr lang="en-IN" sz="800">
                          <a:effectLst/>
                        </a:rPr>
                        <a:t>17</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22656" marR="22656" marT="0" marB="0"/>
                </a:tc>
                <a:tc>
                  <a:txBody>
                    <a:bodyPr/>
                    <a:lstStyle/>
                    <a:p>
                      <a:pPr algn="ctr">
                        <a:lnSpc>
                          <a:spcPct val="107000"/>
                        </a:lnSpc>
                        <a:spcAft>
                          <a:spcPts val="800"/>
                        </a:spcAft>
                      </a:pPr>
                      <a:r>
                        <a:rPr lang="en-IN" sz="800">
                          <a:effectLst/>
                        </a:rPr>
                        <a:t>34</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22656" marR="22656" marT="0" marB="0"/>
                </a:tc>
                <a:extLst>
                  <a:ext uri="{0D108BD9-81ED-4DB2-BD59-A6C34878D82A}">
                    <a16:rowId xmlns:a16="http://schemas.microsoft.com/office/drawing/2014/main" val="2336105846"/>
                  </a:ext>
                </a:extLst>
              </a:tr>
              <a:tr h="131250">
                <a:tc>
                  <a:txBody>
                    <a:bodyPr/>
                    <a:lstStyle/>
                    <a:p>
                      <a:pPr algn="ctr">
                        <a:lnSpc>
                          <a:spcPct val="107000"/>
                        </a:lnSpc>
                        <a:spcAft>
                          <a:spcPts val="800"/>
                        </a:spcAft>
                      </a:pPr>
                      <a:r>
                        <a:rPr lang="en-IN" sz="800">
                          <a:effectLst/>
                        </a:rPr>
                        <a:t> </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22656" marR="22656" marT="0" marB="0"/>
                </a:tc>
                <a:tc>
                  <a:txBody>
                    <a:bodyPr/>
                    <a:lstStyle/>
                    <a:p>
                      <a:pPr algn="ctr">
                        <a:lnSpc>
                          <a:spcPct val="107000"/>
                        </a:lnSpc>
                        <a:spcAft>
                          <a:spcPts val="800"/>
                        </a:spcAft>
                      </a:pPr>
                      <a:r>
                        <a:rPr lang="en-IN" sz="800">
                          <a:effectLst/>
                        </a:rPr>
                        <a:t>5.00%</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22656" marR="22656" marT="0" marB="0"/>
                </a:tc>
                <a:tc>
                  <a:txBody>
                    <a:bodyPr/>
                    <a:lstStyle/>
                    <a:p>
                      <a:pPr algn="ctr">
                        <a:lnSpc>
                          <a:spcPct val="107000"/>
                        </a:lnSpc>
                        <a:spcAft>
                          <a:spcPts val="800"/>
                        </a:spcAft>
                      </a:pPr>
                      <a:r>
                        <a:rPr lang="en-IN" sz="800">
                          <a:effectLst/>
                        </a:rPr>
                        <a:t>12.00%</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22656" marR="22656" marT="0" marB="0"/>
                </a:tc>
                <a:tc>
                  <a:txBody>
                    <a:bodyPr/>
                    <a:lstStyle/>
                    <a:p>
                      <a:pPr algn="ctr">
                        <a:lnSpc>
                          <a:spcPct val="107000"/>
                        </a:lnSpc>
                        <a:spcAft>
                          <a:spcPts val="800"/>
                        </a:spcAft>
                      </a:pPr>
                      <a:r>
                        <a:rPr lang="en-IN" sz="800">
                          <a:effectLst/>
                        </a:rPr>
                        <a:t>17.00%</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22656" marR="22656" marT="0" marB="0"/>
                </a:tc>
                <a:tc>
                  <a:txBody>
                    <a:bodyPr/>
                    <a:lstStyle/>
                    <a:p>
                      <a:pPr algn="ctr">
                        <a:lnSpc>
                          <a:spcPct val="107000"/>
                        </a:lnSpc>
                        <a:spcAft>
                          <a:spcPts val="800"/>
                        </a:spcAft>
                      </a:pPr>
                      <a:r>
                        <a:rPr lang="en-IN" sz="800">
                          <a:effectLst/>
                        </a:rPr>
                        <a:t>34.00%</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22656" marR="22656" marT="0" marB="0"/>
                </a:tc>
                <a:extLst>
                  <a:ext uri="{0D108BD9-81ED-4DB2-BD59-A6C34878D82A}">
                    <a16:rowId xmlns:a16="http://schemas.microsoft.com/office/drawing/2014/main" val="2814502726"/>
                  </a:ext>
                </a:extLst>
              </a:tr>
              <a:tr h="131250">
                <a:tc>
                  <a:txBody>
                    <a:bodyPr/>
                    <a:lstStyle/>
                    <a:p>
                      <a:pPr algn="ctr">
                        <a:lnSpc>
                          <a:spcPct val="107000"/>
                        </a:lnSpc>
                        <a:spcAft>
                          <a:spcPts val="800"/>
                        </a:spcAft>
                      </a:pPr>
                      <a:r>
                        <a:rPr lang="en-IN" sz="800">
                          <a:effectLst/>
                        </a:rPr>
                        <a:t> </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22656" marR="22656" marT="0" marB="0"/>
                </a:tc>
                <a:tc>
                  <a:txBody>
                    <a:bodyPr/>
                    <a:lstStyle/>
                    <a:p>
                      <a:pPr algn="ctr">
                        <a:lnSpc>
                          <a:spcPct val="107000"/>
                        </a:lnSpc>
                        <a:spcAft>
                          <a:spcPts val="800"/>
                        </a:spcAft>
                      </a:pPr>
                      <a:r>
                        <a:rPr lang="en-IN" sz="800">
                          <a:effectLst/>
                        </a:rPr>
                        <a:t>6.12</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22656" marR="22656" marT="0" marB="0"/>
                </a:tc>
                <a:tc>
                  <a:txBody>
                    <a:bodyPr/>
                    <a:lstStyle/>
                    <a:p>
                      <a:pPr algn="ctr">
                        <a:lnSpc>
                          <a:spcPct val="107000"/>
                        </a:lnSpc>
                        <a:spcAft>
                          <a:spcPts val="800"/>
                        </a:spcAft>
                      </a:pPr>
                      <a:r>
                        <a:rPr lang="en-IN" sz="800">
                          <a:effectLst/>
                        </a:rPr>
                        <a:t>10.20</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22656" marR="22656" marT="0" marB="0"/>
                </a:tc>
                <a:tc>
                  <a:txBody>
                    <a:bodyPr/>
                    <a:lstStyle/>
                    <a:p>
                      <a:pPr algn="ctr">
                        <a:lnSpc>
                          <a:spcPct val="107000"/>
                        </a:lnSpc>
                        <a:spcAft>
                          <a:spcPts val="800"/>
                        </a:spcAft>
                      </a:pPr>
                      <a:r>
                        <a:rPr lang="en-IN" sz="800">
                          <a:effectLst/>
                        </a:rPr>
                        <a:t>17.68</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22656" marR="22656" marT="0" marB="0"/>
                </a:tc>
                <a:tc>
                  <a:txBody>
                    <a:bodyPr/>
                    <a:lstStyle/>
                    <a:p>
                      <a:pPr algn="ctr">
                        <a:lnSpc>
                          <a:spcPct val="107000"/>
                        </a:lnSpc>
                        <a:spcAft>
                          <a:spcPts val="800"/>
                        </a:spcAft>
                      </a:pPr>
                      <a:r>
                        <a:rPr lang="en-IN" sz="800">
                          <a:effectLst/>
                        </a:rPr>
                        <a:t> </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22656" marR="22656" marT="0" marB="0"/>
                </a:tc>
                <a:extLst>
                  <a:ext uri="{0D108BD9-81ED-4DB2-BD59-A6C34878D82A}">
                    <a16:rowId xmlns:a16="http://schemas.microsoft.com/office/drawing/2014/main" val="1205423743"/>
                  </a:ext>
                </a:extLst>
              </a:tr>
              <a:tr h="131250">
                <a:tc>
                  <a:txBody>
                    <a:bodyPr/>
                    <a:lstStyle/>
                    <a:p>
                      <a:pPr algn="ctr">
                        <a:lnSpc>
                          <a:spcPct val="107000"/>
                        </a:lnSpc>
                        <a:spcAft>
                          <a:spcPts val="800"/>
                        </a:spcAft>
                      </a:pPr>
                      <a:r>
                        <a:rPr lang="en-IN" sz="800">
                          <a:effectLst/>
                        </a:rPr>
                        <a:t> </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22656" marR="22656" marT="0" marB="0"/>
                </a:tc>
                <a:tc>
                  <a:txBody>
                    <a:bodyPr/>
                    <a:lstStyle/>
                    <a:p>
                      <a:pPr algn="ctr">
                        <a:lnSpc>
                          <a:spcPct val="107000"/>
                        </a:lnSpc>
                        <a:spcAft>
                          <a:spcPts val="800"/>
                        </a:spcAft>
                      </a:pPr>
                      <a:r>
                        <a:rPr lang="en-IN" sz="800">
                          <a:effectLst/>
                        </a:rPr>
                        <a:t>0.20</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22656" marR="22656" marT="0" marB="0"/>
                </a:tc>
                <a:tc>
                  <a:txBody>
                    <a:bodyPr/>
                    <a:lstStyle/>
                    <a:p>
                      <a:pPr algn="ctr">
                        <a:lnSpc>
                          <a:spcPct val="107000"/>
                        </a:lnSpc>
                        <a:spcAft>
                          <a:spcPts val="800"/>
                        </a:spcAft>
                      </a:pPr>
                      <a:r>
                        <a:rPr lang="en-IN" sz="800">
                          <a:effectLst/>
                        </a:rPr>
                        <a:t>0.32</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22656" marR="22656" marT="0" marB="0"/>
                </a:tc>
                <a:tc>
                  <a:txBody>
                    <a:bodyPr/>
                    <a:lstStyle/>
                    <a:p>
                      <a:pPr algn="ctr">
                        <a:lnSpc>
                          <a:spcPct val="107000"/>
                        </a:lnSpc>
                        <a:spcAft>
                          <a:spcPts val="800"/>
                        </a:spcAft>
                      </a:pPr>
                      <a:r>
                        <a:rPr lang="en-IN" sz="800">
                          <a:effectLst/>
                        </a:rPr>
                        <a:t>0.03</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22656" marR="22656" marT="0" marB="0"/>
                </a:tc>
                <a:tc>
                  <a:txBody>
                    <a:bodyPr/>
                    <a:lstStyle/>
                    <a:p>
                      <a:pPr algn="ctr">
                        <a:lnSpc>
                          <a:spcPct val="107000"/>
                        </a:lnSpc>
                        <a:spcAft>
                          <a:spcPts val="800"/>
                        </a:spcAft>
                      </a:pPr>
                      <a:r>
                        <a:rPr lang="en-IN" sz="800">
                          <a:effectLst/>
                        </a:rPr>
                        <a:t> </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22656" marR="22656" marT="0" marB="0"/>
                </a:tc>
                <a:extLst>
                  <a:ext uri="{0D108BD9-81ED-4DB2-BD59-A6C34878D82A}">
                    <a16:rowId xmlns:a16="http://schemas.microsoft.com/office/drawing/2014/main" val="2506513734"/>
                  </a:ext>
                </a:extLst>
              </a:tr>
              <a:tr h="131250">
                <a:tc>
                  <a:txBody>
                    <a:bodyPr/>
                    <a:lstStyle/>
                    <a:p>
                      <a:pPr algn="ctr">
                        <a:lnSpc>
                          <a:spcPct val="107000"/>
                        </a:lnSpc>
                        <a:spcAft>
                          <a:spcPts val="800"/>
                        </a:spcAft>
                      </a:pPr>
                      <a:r>
                        <a:rPr lang="en-IN" sz="800">
                          <a:effectLst/>
                        </a:rPr>
                        <a:t>Freedom</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22656" marR="22656" marT="0" marB="0"/>
                </a:tc>
                <a:tc>
                  <a:txBody>
                    <a:bodyPr/>
                    <a:lstStyle/>
                    <a:p>
                      <a:pPr algn="ctr">
                        <a:lnSpc>
                          <a:spcPct val="107000"/>
                        </a:lnSpc>
                        <a:spcAft>
                          <a:spcPts val="800"/>
                        </a:spcAft>
                      </a:pPr>
                      <a:r>
                        <a:rPr lang="en-IN" sz="800">
                          <a:effectLst/>
                        </a:rPr>
                        <a:t>5</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22656" marR="22656" marT="0" marB="0"/>
                </a:tc>
                <a:tc>
                  <a:txBody>
                    <a:bodyPr/>
                    <a:lstStyle/>
                    <a:p>
                      <a:pPr algn="ctr">
                        <a:lnSpc>
                          <a:spcPct val="107000"/>
                        </a:lnSpc>
                        <a:spcAft>
                          <a:spcPts val="800"/>
                        </a:spcAft>
                      </a:pPr>
                      <a:r>
                        <a:rPr lang="en-IN" sz="800">
                          <a:effectLst/>
                        </a:rPr>
                        <a:t>1</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22656" marR="22656" marT="0" marB="0"/>
                </a:tc>
                <a:tc>
                  <a:txBody>
                    <a:bodyPr/>
                    <a:lstStyle/>
                    <a:p>
                      <a:pPr algn="ctr">
                        <a:lnSpc>
                          <a:spcPct val="107000"/>
                        </a:lnSpc>
                        <a:spcAft>
                          <a:spcPts val="800"/>
                        </a:spcAft>
                      </a:pPr>
                      <a:r>
                        <a:rPr lang="en-IN" sz="800">
                          <a:effectLst/>
                        </a:rPr>
                        <a:t>8</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22656" marR="22656" marT="0" marB="0"/>
                </a:tc>
                <a:tc>
                  <a:txBody>
                    <a:bodyPr/>
                    <a:lstStyle/>
                    <a:p>
                      <a:pPr algn="ctr">
                        <a:lnSpc>
                          <a:spcPct val="107000"/>
                        </a:lnSpc>
                        <a:spcAft>
                          <a:spcPts val="800"/>
                        </a:spcAft>
                      </a:pPr>
                      <a:r>
                        <a:rPr lang="en-IN" sz="800">
                          <a:effectLst/>
                        </a:rPr>
                        <a:t>14</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22656" marR="22656" marT="0" marB="0"/>
                </a:tc>
                <a:extLst>
                  <a:ext uri="{0D108BD9-81ED-4DB2-BD59-A6C34878D82A}">
                    <a16:rowId xmlns:a16="http://schemas.microsoft.com/office/drawing/2014/main" val="4163837772"/>
                  </a:ext>
                </a:extLst>
              </a:tr>
              <a:tr h="131250">
                <a:tc>
                  <a:txBody>
                    <a:bodyPr/>
                    <a:lstStyle/>
                    <a:p>
                      <a:pPr algn="ctr">
                        <a:lnSpc>
                          <a:spcPct val="107000"/>
                        </a:lnSpc>
                        <a:spcAft>
                          <a:spcPts val="800"/>
                        </a:spcAft>
                      </a:pPr>
                      <a:r>
                        <a:rPr lang="en-IN" sz="800">
                          <a:effectLst/>
                        </a:rPr>
                        <a:t> </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22656" marR="22656" marT="0" marB="0"/>
                </a:tc>
                <a:tc>
                  <a:txBody>
                    <a:bodyPr/>
                    <a:lstStyle/>
                    <a:p>
                      <a:pPr algn="ctr">
                        <a:lnSpc>
                          <a:spcPct val="107000"/>
                        </a:lnSpc>
                        <a:spcAft>
                          <a:spcPts val="800"/>
                        </a:spcAft>
                      </a:pPr>
                      <a:r>
                        <a:rPr lang="en-IN" sz="800">
                          <a:effectLst/>
                        </a:rPr>
                        <a:t>5.00%</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22656" marR="22656" marT="0" marB="0"/>
                </a:tc>
                <a:tc>
                  <a:txBody>
                    <a:bodyPr/>
                    <a:lstStyle/>
                    <a:p>
                      <a:pPr algn="ctr">
                        <a:lnSpc>
                          <a:spcPct val="107000"/>
                        </a:lnSpc>
                        <a:spcAft>
                          <a:spcPts val="800"/>
                        </a:spcAft>
                      </a:pPr>
                      <a:r>
                        <a:rPr lang="en-IN" sz="800">
                          <a:effectLst/>
                        </a:rPr>
                        <a:t>1.00%</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22656" marR="22656" marT="0" marB="0"/>
                </a:tc>
                <a:tc>
                  <a:txBody>
                    <a:bodyPr/>
                    <a:lstStyle/>
                    <a:p>
                      <a:pPr algn="ctr">
                        <a:lnSpc>
                          <a:spcPct val="107000"/>
                        </a:lnSpc>
                        <a:spcAft>
                          <a:spcPts val="800"/>
                        </a:spcAft>
                      </a:pPr>
                      <a:r>
                        <a:rPr lang="en-IN" sz="800">
                          <a:effectLst/>
                        </a:rPr>
                        <a:t>8.00%</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22656" marR="22656" marT="0" marB="0"/>
                </a:tc>
                <a:tc>
                  <a:txBody>
                    <a:bodyPr/>
                    <a:lstStyle/>
                    <a:p>
                      <a:pPr algn="ctr">
                        <a:lnSpc>
                          <a:spcPct val="107000"/>
                        </a:lnSpc>
                        <a:spcAft>
                          <a:spcPts val="800"/>
                        </a:spcAft>
                      </a:pPr>
                      <a:r>
                        <a:rPr lang="en-IN" sz="800">
                          <a:effectLst/>
                        </a:rPr>
                        <a:t>14.00%</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22656" marR="22656" marT="0" marB="0"/>
                </a:tc>
                <a:extLst>
                  <a:ext uri="{0D108BD9-81ED-4DB2-BD59-A6C34878D82A}">
                    <a16:rowId xmlns:a16="http://schemas.microsoft.com/office/drawing/2014/main" val="1425159243"/>
                  </a:ext>
                </a:extLst>
              </a:tr>
              <a:tr h="131250">
                <a:tc>
                  <a:txBody>
                    <a:bodyPr/>
                    <a:lstStyle/>
                    <a:p>
                      <a:pPr algn="ctr">
                        <a:lnSpc>
                          <a:spcPct val="107000"/>
                        </a:lnSpc>
                        <a:spcAft>
                          <a:spcPts val="800"/>
                        </a:spcAft>
                      </a:pPr>
                      <a:r>
                        <a:rPr lang="en-IN" sz="800">
                          <a:effectLst/>
                        </a:rPr>
                        <a:t> </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22656" marR="22656" marT="0" marB="0"/>
                </a:tc>
                <a:tc>
                  <a:txBody>
                    <a:bodyPr/>
                    <a:lstStyle/>
                    <a:p>
                      <a:pPr algn="ctr">
                        <a:lnSpc>
                          <a:spcPct val="107000"/>
                        </a:lnSpc>
                        <a:spcAft>
                          <a:spcPts val="800"/>
                        </a:spcAft>
                      </a:pPr>
                      <a:r>
                        <a:rPr lang="en-IN" sz="800">
                          <a:effectLst/>
                        </a:rPr>
                        <a:t>2.52</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22656" marR="22656" marT="0" marB="0"/>
                </a:tc>
                <a:tc>
                  <a:txBody>
                    <a:bodyPr/>
                    <a:lstStyle/>
                    <a:p>
                      <a:pPr algn="ctr">
                        <a:lnSpc>
                          <a:spcPct val="107000"/>
                        </a:lnSpc>
                        <a:spcAft>
                          <a:spcPts val="800"/>
                        </a:spcAft>
                      </a:pPr>
                      <a:r>
                        <a:rPr lang="en-IN" sz="800">
                          <a:effectLst/>
                        </a:rPr>
                        <a:t>4.20</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22656" marR="22656" marT="0" marB="0"/>
                </a:tc>
                <a:tc>
                  <a:txBody>
                    <a:bodyPr/>
                    <a:lstStyle/>
                    <a:p>
                      <a:pPr algn="ctr">
                        <a:lnSpc>
                          <a:spcPct val="107000"/>
                        </a:lnSpc>
                        <a:spcAft>
                          <a:spcPts val="800"/>
                        </a:spcAft>
                      </a:pPr>
                      <a:r>
                        <a:rPr lang="en-IN" sz="800">
                          <a:effectLst/>
                        </a:rPr>
                        <a:t>7.28</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22656" marR="22656" marT="0" marB="0"/>
                </a:tc>
                <a:tc>
                  <a:txBody>
                    <a:bodyPr/>
                    <a:lstStyle/>
                    <a:p>
                      <a:pPr algn="ctr">
                        <a:lnSpc>
                          <a:spcPct val="107000"/>
                        </a:lnSpc>
                        <a:spcAft>
                          <a:spcPts val="800"/>
                        </a:spcAft>
                      </a:pPr>
                      <a:r>
                        <a:rPr lang="en-IN" sz="800">
                          <a:effectLst/>
                        </a:rPr>
                        <a:t> </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22656" marR="22656" marT="0" marB="0"/>
                </a:tc>
                <a:extLst>
                  <a:ext uri="{0D108BD9-81ED-4DB2-BD59-A6C34878D82A}">
                    <a16:rowId xmlns:a16="http://schemas.microsoft.com/office/drawing/2014/main" val="1089042638"/>
                  </a:ext>
                </a:extLst>
              </a:tr>
              <a:tr h="131250">
                <a:tc>
                  <a:txBody>
                    <a:bodyPr/>
                    <a:lstStyle/>
                    <a:p>
                      <a:pPr algn="ctr">
                        <a:lnSpc>
                          <a:spcPct val="107000"/>
                        </a:lnSpc>
                        <a:spcAft>
                          <a:spcPts val="800"/>
                        </a:spcAft>
                      </a:pPr>
                      <a:r>
                        <a:rPr lang="en-IN" sz="800">
                          <a:effectLst/>
                        </a:rPr>
                        <a:t> </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22656" marR="22656" marT="0" marB="0"/>
                </a:tc>
                <a:tc>
                  <a:txBody>
                    <a:bodyPr/>
                    <a:lstStyle/>
                    <a:p>
                      <a:pPr algn="ctr">
                        <a:lnSpc>
                          <a:spcPct val="107000"/>
                        </a:lnSpc>
                        <a:spcAft>
                          <a:spcPts val="800"/>
                        </a:spcAft>
                      </a:pPr>
                      <a:r>
                        <a:rPr lang="en-IN" sz="800">
                          <a:effectLst/>
                        </a:rPr>
                        <a:t>2.44</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22656" marR="22656" marT="0" marB="0"/>
                </a:tc>
                <a:tc>
                  <a:txBody>
                    <a:bodyPr/>
                    <a:lstStyle/>
                    <a:p>
                      <a:pPr algn="ctr">
                        <a:lnSpc>
                          <a:spcPct val="107000"/>
                        </a:lnSpc>
                        <a:spcAft>
                          <a:spcPts val="800"/>
                        </a:spcAft>
                      </a:pPr>
                      <a:r>
                        <a:rPr lang="en-IN" sz="800">
                          <a:effectLst/>
                        </a:rPr>
                        <a:t>2.44</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22656" marR="22656" marT="0" marB="0"/>
                </a:tc>
                <a:tc>
                  <a:txBody>
                    <a:bodyPr/>
                    <a:lstStyle/>
                    <a:p>
                      <a:pPr algn="ctr">
                        <a:lnSpc>
                          <a:spcPct val="107000"/>
                        </a:lnSpc>
                        <a:spcAft>
                          <a:spcPts val="800"/>
                        </a:spcAft>
                      </a:pPr>
                      <a:r>
                        <a:rPr lang="en-IN" sz="800">
                          <a:effectLst/>
                        </a:rPr>
                        <a:t>0.07</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22656" marR="22656" marT="0" marB="0"/>
                </a:tc>
                <a:tc>
                  <a:txBody>
                    <a:bodyPr/>
                    <a:lstStyle/>
                    <a:p>
                      <a:pPr algn="ctr">
                        <a:lnSpc>
                          <a:spcPct val="107000"/>
                        </a:lnSpc>
                        <a:spcAft>
                          <a:spcPts val="800"/>
                        </a:spcAft>
                      </a:pPr>
                      <a:r>
                        <a:rPr lang="en-IN" sz="800">
                          <a:effectLst/>
                        </a:rPr>
                        <a:t> </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22656" marR="22656" marT="0" marB="0"/>
                </a:tc>
                <a:extLst>
                  <a:ext uri="{0D108BD9-81ED-4DB2-BD59-A6C34878D82A}">
                    <a16:rowId xmlns:a16="http://schemas.microsoft.com/office/drawing/2014/main" val="39645011"/>
                  </a:ext>
                </a:extLst>
              </a:tr>
              <a:tr h="131250">
                <a:tc>
                  <a:txBody>
                    <a:bodyPr/>
                    <a:lstStyle/>
                    <a:p>
                      <a:pPr algn="ctr">
                        <a:lnSpc>
                          <a:spcPct val="107000"/>
                        </a:lnSpc>
                        <a:spcAft>
                          <a:spcPts val="800"/>
                        </a:spcAft>
                      </a:pPr>
                      <a:r>
                        <a:rPr lang="en-IN" sz="800">
                          <a:effectLst/>
                        </a:rPr>
                        <a:t>Other(Koodo)</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22656" marR="22656" marT="0" marB="0"/>
                </a:tc>
                <a:tc>
                  <a:txBody>
                    <a:bodyPr/>
                    <a:lstStyle/>
                    <a:p>
                      <a:pPr algn="ctr">
                        <a:lnSpc>
                          <a:spcPct val="107000"/>
                        </a:lnSpc>
                        <a:spcAft>
                          <a:spcPts val="800"/>
                        </a:spcAft>
                      </a:pPr>
                      <a:r>
                        <a:rPr lang="en-IN" sz="800">
                          <a:effectLst/>
                        </a:rPr>
                        <a:t>1</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22656" marR="22656" marT="0" marB="0"/>
                </a:tc>
                <a:tc>
                  <a:txBody>
                    <a:bodyPr/>
                    <a:lstStyle/>
                    <a:p>
                      <a:pPr algn="ctr">
                        <a:lnSpc>
                          <a:spcPct val="107000"/>
                        </a:lnSpc>
                        <a:spcAft>
                          <a:spcPts val="800"/>
                        </a:spcAft>
                      </a:pPr>
                      <a:r>
                        <a:rPr lang="en-IN" sz="800">
                          <a:effectLst/>
                        </a:rPr>
                        <a:t>0</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22656" marR="22656" marT="0" marB="0"/>
                </a:tc>
                <a:tc>
                  <a:txBody>
                    <a:bodyPr/>
                    <a:lstStyle/>
                    <a:p>
                      <a:pPr algn="ctr">
                        <a:lnSpc>
                          <a:spcPct val="107000"/>
                        </a:lnSpc>
                        <a:spcAft>
                          <a:spcPts val="800"/>
                        </a:spcAft>
                      </a:pPr>
                      <a:r>
                        <a:rPr lang="en-IN" sz="800">
                          <a:effectLst/>
                        </a:rPr>
                        <a:t>1</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22656" marR="22656" marT="0" marB="0"/>
                </a:tc>
                <a:tc>
                  <a:txBody>
                    <a:bodyPr/>
                    <a:lstStyle/>
                    <a:p>
                      <a:pPr algn="ctr">
                        <a:lnSpc>
                          <a:spcPct val="107000"/>
                        </a:lnSpc>
                        <a:spcAft>
                          <a:spcPts val="800"/>
                        </a:spcAft>
                      </a:pPr>
                      <a:r>
                        <a:rPr lang="en-IN" sz="800">
                          <a:effectLst/>
                        </a:rPr>
                        <a:t>2</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22656" marR="22656" marT="0" marB="0"/>
                </a:tc>
                <a:extLst>
                  <a:ext uri="{0D108BD9-81ED-4DB2-BD59-A6C34878D82A}">
                    <a16:rowId xmlns:a16="http://schemas.microsoft.com/office/drawing/2014/main" val="1567236895"/>
                  </a:ext>
                </a:extLst>
              </a:tr>
              <a:tr h="131250">
                <a:tc>
                  <a:txBody>
                    <a:bodyPr/>
                    <a:lstStyle/>
                    <a:p>
                      <a:pPr algn="ctr">
                        <a:lnSpc>
                          <a:spcPct val="107000"/>
                        </a:lnSpc>
                        <a:spcAft>
                          <a:spcPts val="800"/>
                        </a:spcAft>
                      </a:pPr>
                      <a:r>
                        <a:rPr lang="en-IN" sz="800">
                          <a:effectLst/>
                        </a:rPr>
                        <a:t> </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22656" marR="22656" marT="0" marB="0"/>
                </a:tc>
                <a:tc>
                  <a:txBody>
                    <a:bodyPr/>
                    <a:lstStyle/>
                    <a:p>
                      <a:pPr algn="ctr">
                        <a:lnSpc>
                          <a:spcPct val="107000"/>
                        </a:lnSpc>
                        <a:spcAft>
                          <a:spcPts val="800"/>
                        </a:spcAft>
                      </a:pPr>
                      <a:r>
                        <a:rPr lang="en-IN" sz="800">
                          <a:effectLst/>
                        </a:rPr>
                        <a:t>1.00%</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22656" marR="22656" marT="0" marB="0"/>
                </a:tc>
                <a:tc>
                  <a:txBody>
                    <a:bodyPr/>
                    <a:lstStyle/>
                    <a:p>
                      <a:pPr algn="ctr">
                        <a:lnSpc>
                          <a:spcPct val="107000"/>
                        </a:lnSpc>
                        <a:spcAft>
                          <a:spcPts val="800"/>
                        </a:spcAft>
                      </a:pPr>
                      <a:r>
                        <a:rPr lang="en-IN" sz="800">
                          <a:effectLst/>
                        </a:rPr>
                        <a:t>0.00%</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22656" marR="22656" marT="0" marB="0"/>
                </a:tc>
                <a:tc>
                  <a:txBody>
                    <a:bodyPr/>
                    <a:lstStyle/>
                    <a:p>
                      <a:pPr algn="ctr">
                        <a:lnSpc>
                          <a:spcPct val="107000"/>
                        </a:lnSpc>
                        <a:spcAft>
                          <a:spcPts val="800"/>
                        </a:spcAft>
                      </a:pPr>
                      <a:r>
                        <a:rPr lang="en-IN" sz="800">
                          <a:effectLst/>
                        </a:rPr>
                        <a:t>1.00%</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22656" marR="22656" marT="0" marB="0"/>
                </a:tc>
                <a:tc>
                  <a:txBody>
                    <a:bodyPr/>
                    <a:lstStyle/>
                    <a:p>
                      <a:pPr algn="ctr">
                        <a:lnSpc>
                          <a:spcPct val="107000"/>
                        </a:lnSpc>
                        <a:spcAft>
                          <a:spcPts val="800"/>
                        </a:spcAft>
                      </a:pPr>
                      <a:r>
                        <a:rPr lang="en-IN" sz="800">
                          <a:effectLst/>
                        </a:rPr>
                        <a:t>2.00%</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22656" marR="22656" marT="0" marB="0"/>
                </a:tc>
                <a:extLst>
                  <a:ext uri="{0D108BD9-81ED-4DB2-BD59-A6C34878D82A}">
                    <a16:rowId xmlns:a16="http://schemas.microsoft.com/office/drawing/2014/main" val="29860178"/>
                  </a:ext>
                </a:extLst>
              </a:tr>
              <a:tr h="131250">
                <a:tc>
                  <a:txBody>
                    <a:bodyPr/>
                    <a:lstStyle/>
                    <a:p>
                      <a:pPr algn="ctr">
                        <a:lnSpc>
                          <a:spcPct val="107000"/>
                        </a:lnSpc>
                        <a:spcAft>
                          <a:spcPts val="800"/>
                        </a:spcAft>
                      </a:pPr>
                      <a:r>
                        <a:rPr lang="en-IN" sz="800">
                          <a:effectLst/>
                        </a:rPr>
                        <a:t> </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22656" marR="22656" marT="0" marB="0"/>
                </a:tc>
                <a:tc>
                  <a:txBody>
                    <a:bodyPr/>
                    <a:lstStyle/>
                    <a:p>
                      <a:pPr algn="ctr">
                        <a:lnSpc>
                          <a:spcPct val="107000"/>
                        </a:lnSpc>
                        <a:spcAft>
                          <a:spcPts val="800"/>
                        </a:spcAft>
                      </a:pPr>
                      <a:r>
                        <a:rPr lang="en-IN" sz="800">
                          <a:effectLst/>
                        </a:rPr>
                        <a:t>0.36</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22656" marR="22656" marT="0" marB="0"/>
                </a:tc>
                <a:tc>
                  <a:txBody>
                    <a:bodyPr/>
                    <a:lstStyle/>
                    <a:p>
                      <a:pPr algn="ctr">
                        <a:lnSpc>
                          <a:spcPct val="107000"/>
                        </a:lnSpc>
                        <a:spcAft>
                          <a:spcPts val="800"/>
                        </a:spcAft>
                      </a:pPr>
                      <a:r>
                        <a:rPr lang="en-IN" sz="800">
                          <a:effectLst/>
                        </a:rPr>
                        <a:t>0.60</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22656" marR="22656" marT="0" marB="0"/>
                </a:tc>
                <a:tc>
                  <a:txBody>
                    <a:bodyPr/>
                    <a:lstStyle/>
                    <a:p>
                      <a:pPr algn="ctr">
                        <a:lnSpc>
                          <a:spcPct val="107000"/>
                        </a:lnSpc>
                        <a:spcAft>
                          <a:spcPts val="800"/>
                        </a:spcAft>
                      </a:pPr>
                      <a:r>
                        <a:rPr lang="en-IN" sz="800">
                          <a:effectLst/>
                        </a:rPr>
                        <a:t>1.04</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22656" marR="22656" marT="0" marB="0"/>
                </a:tc>
                <a:tc>
                  <a:txBody>
                    <a:bodyPr/>
                    <a:lstStyle/>
                    <a:p>
                      <a:pPr algn="ctr">
                        <a:lnSpc>
                          <a:spcPct val="107000"/>
                        </a:lnSpc>
                        <a:spcAft>
                          <a:spcPts val="800"/>
                        </a:spcAft>
                      </a:pPr>
                      <a:r>
                        <a:rPr lang="en-IN" sz="800">
                          <a:effectLst/>
                        </a:rPr>
                        <a:t> </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22656" marR="22656" marT="0" marB="0"/>
                </a:tc>
                <a:extLst>
                  <a:ext uri="{0D108BD9-81ED-4DB2-BD59-A6C34878D82A}">
                    <a16:rowId xmlns:a16="http://schemas.microsoft.com/office/drawing/2014/main" val="3961083446"/>
                  </a:ext>
                </a:extLst>
              </a:tr>
              <a:tr h="131250">
                <a:tc>
                  <a:txBody>
                    <a:bodyPr/>
                    <a:lstStyle/>
                    <a:p>
                      <a:pPr algn="ctr">
                        <a:lnSpc>
                          <a:spcPct val="107000"/>
                        </a:lnSpc>
                        <a:spcAft>
                          <a:spcPts val="800"/>
                        </a:spcAft>
                      </a:pPr>
                      <a:r>
                        <a:rPr lang="en-IN" sz="800">
                          <a:effectLst/>
                        </a:rPr>
                        <a:t> </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22656" marR="22656" marT="0" marB="0"/>
                </a:tc>
                <a:tc>
                  <a:txBody>
                    <a:bodyPr/>
                    <a:lstStyle/>
                    <a:p>
                      <a:pPr algn="ctr">
                        <a:lnSpc>
                          <a:spcPct val="107000"/>
                        </a:lnSpc>
                        <a:spcAft>
                          <a:spcPts val="800"/>
                        </a:spcAft>
                      </a:pPr>
                      <a:r>
                        <a:rPr lang="en-IN" sz="800">
                          <a:effectLst/>
                        </a:rPr>
                        <a:t>1.14</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22656" marR="22656" marT="0" marB="0"/>
                </a:tc>
                <a:tc>
                  <a:txBody>
                    <a:bodyPr/>
                    <a:lstStyle/>
                    <a:p>
                      <a:pPr algn="ctr">
                        <a:lnSpc>
                          <a:spcPct val="107000"/>
                        </a:lnSpc>
                        <a:spcAft>
                          <a:spcPts val="800"/>
                        </a:spcAft>
                      </a:pPr>
                      <a:r>
                        <a:rPr lang="en-IN" sz="800">
                          <a:effectLst/>
                        </a:rPr>
                        <a:t>0.60</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22656" marR="22656" marT="0" marB="0"/>
                </a:tc>
                <a:tc>
                  <a:txBody>
                    <a:bodyPr/>
                    <a:lstStyle/>
                    <a:p>
                      <a:pPr algn="ctr">
                        <a:lnSpc>
                          <a:spcPct val="107000"/>
                        </a:lnSpc>
                        <a:spcAft>
                          <a:spcPts val="800"/>
                        </a:spcAft>
                      </a:pPr>
                      <a:r>
                        <a:rPr lang="en-IN" sz="800">
                          <a:effectLst/>
                        </a:rPr>
                        <a:t>0.00</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22656" marR="22656" marT="0" marB="0"/>
                </a:tc>
                <a:tc>
                  <a:txBody>
                    <a:bodyPr/>
                    <a:lstStyle/>
                    <a:p>
                      <a:pPr algn="ctr">
                        <a:lnSpc>
                          <a:spcPct val="107000"/>
                        </a:lnSpc>
                        <a:spcAft>
                          <a:spcPts val="800"/>
                        </a:spcAft>
                      </a:pPr>
                      <a:r>
                        <a:rPr lang="en-IN" sz="800">
                          <a:effectLst/>
                        </a:rPr>
                        <a:t> </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22656" marR="22656" marT="0" marB="0"/>
                </a:tc>
                <a:extLst>
                  <a:ext uri="{0D108BD9-81ED-4DB2-BD59-A6C34878D82A}">
                    <a16:rowId xmlns:a16="http://schemas.microsoft.com/office/drawing/2014/main" val="3946218469"/>
                  </a:ext>
                </a:extLst>
              </a:tr>
              <a:tr h="131250">
                <a:tc>
                  <a:txBody>
                    <a:bodyPr/>
                    <a:lstStyle/>
                    <a:p>
                      <a:pPr algn="ctr">
                        <a:lnSpc>
                          <a:spcPct val="107000"/>
                        </a:lnSpc>
                        <a:spcAft>
                          <a:spcPts val="800"/>
                        </a:spcAft>
                      </a:pPr>
                      <a:r>
                        <a:rPr lang="en-IN" sz="800">
                          <a:effectLst/>
                        </a:rPr>
                        <a:t>Other(Rogers)</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22656" marR="22656" marT="0" marB="0"/>
                </a:tc>
                <a:tc>
                  <a:txBody>
                    <a:bodyPr/>
                    <a:lstStyle/>
                    <a:p>
                      <a:pPr algn="ctr">
                        <a:lnSpc>
                          <a:spcPct val="107000"/>
                        </a:lnSpc>
                        <a:spcAft>
                          <a:spcPts val="800"/>
                        </a:spcAft>
                      </a:pPr>
                      <a:r>
                        <a:rPr lang="en-IN" sz="800">
                          <a:effectLst/>
                        </a:rPr>
                        <a:t>0</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22656" marR="22656" marT="0" marB="0"/>
                </a:tc>
                <a:tc>
                  <a:txBody>
                    <a:bodyPr/>
                    <a:lstStyle/>
                    <a:p>
                      <a:pPr algn="ctr">
                        <a:lnSpc>
                          <a:spcPct val="107000"/>
                        </a:lnSpc>
                        <a:spcAft>
                          <a:spcPts val="800"/>
                        </a:spcAft>
                      </a:pPr>
                      <a:r>
                        <a:rPr lang="en-IN" sz="800">
                          <a:effectLst/>
                        </a:rPr>
                        <a:t>8</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22656" marR="22656" marT="0" marB="0"/>
                </a:tc>
                <a:tc>
                  <a:txBody>
                    <a:bodyPr/>
                    <a:lstStyle/>
                    <a:p>
                      <a:pPr algn="ctr">
                        <a:lnSpc>
                          <a:spcPct val="107000"/>
                        </a:lnSpc>
                        <a:spcAft>
                          <a:spcPts val="800"/>
                        </a:spcAft>
                      </a:pPr>
                      <a:r>
                        <a:rPr lang="en-IN" sz="800">
                          <a:effectLst/>
                        </a:rPr>
                        <a:t>7</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22656" marR="22656" marT="0" marB="0"/>
                </a:tc>
                <a:tc>
                  <a:txBody>
                    <a:bodyPr/>
                    <a:lstStyle/>
                    <a:p>
                      <a:pPr algn="ctr">
                        <a:lnSpc>
                          <a:spcPct val="107000"/>
                        </a:lnSpc>
                        <a:spcAft>
                          <a:spcPts val="800"/>
                        </a:spcAft>
                      </a:pPr>
                      <a:r>
                        <a:rPr lang="en-IN" sz="800">
                          <a:effectLst/>
                        </a:rPr>
                        <a:t>15</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22656" marR="22656" marT="0" marB="0"/>
                </a:tc>
                <a:extLst>
                  <a:ext uri="{0D108BD9-81ED-4DB2-BD59-A6C34878D82A}">
                    <a16:rowId xmlns:a16="http://schemas.microsoft.com/office/drawing/2014/main" val="510194134"/>
                  </a:ext>
                </a:extLst>
              </a:tr>
              <a:tr h="131250">
                <a:tc>
                  <a:txBody>
                    <a:bodyPr/>
                    <a:lstStyle/>
                    <a:p>
                      <a:pPr algn="ctr">
                        <a:lnSpc>
                          <a:spcPct val="107000"/>
                        </a:lnSpc>
                        <a:spcAft>
                          <a:spcPts val="800"/>
                        </a:spcAft>
                      </a:pPr>
                      <a:r>
                        <a:rPr lang="en-IN" sz="800">
                          <a:effectLst/>
                        </a:rPr>
                        <a:t> </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22656" marR="22656" marT="0" marB="0"/>
                </a:tc>
                <a:tc>
                  <a:txBody>
                    <a:bodyPr/>
                    <a:lstStyle/>
                    <a:p>
                      <a:pPr algn="ctr">
                        <a:lnSpc>
                          <a:spcPct val="107000"/>
                        </a:lnSpc>
                        <a:spcAft>
                          <a:spcPts val="800"/>
                        </a:spcAft>
                      </a:pPr>
                      <a:r>
                        <a:rPr lang="en-IN" sz="800">
                          <a:effectLst/>
                        </a:rPr>
                        <a:t>0.00%</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22656" marR="22656" marT="0" marB="0"/>
                </a:tc>
                <a:tc>
                  <a:txBody>
                    <a:bodyPr/>
                    <a:lstStyle/>
                    <a:p>
                      <a:pPr algn="ctr">
                        <a:lnSpc>
                          <a:spcPct val="107000"/>
                        </a:lnSpc>
                        <a:spcAft>
                          <a:spcPts val="800"/>
                        </a:spcAft>
                      </a:pPr>
                      <a:r>
                        <a:rPr lang="en-IN" sz="800">
                          <a:effectLst/>
                        </a:rPr>
                        <a:t>8.00%</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22656" marR="22656" marT="0" marB="0"/>
                </a:tc>
                <a:tc>
                  <a:txBody>
                    <a:bodyPr/>
                    <a:lstStyle/>
                    <a:p>
                      <a:pPr algn="ctr">
                        <a:lnSpc>
                          <a:spcPct val="107000"/>
                        </a:lnSpc>
                        <a:spcAft>
                          <a:spcPts val="800"/>
                        </a:spcAft>
                      </a:pPr>
                      <a:r>
                        <a:rPr lang="en-IN" sz="800">
                          <a:effectLst/>
                        </a:rPr>
                        <a:t>7.00%</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22656" marR="22656" marT="0" marB="0"/>
                </a:tc>
                <a:tc>
                  <a:txBody>
                    <a:bodyPr/>
                    <a:lstStyle/>
                    <a:p>
                      <a:pPr algn="ctr">
                        <a:lnSpc>
                          <a:spcPct val="107000"/>
                        </a:lnSpc>
                        <a:spcAft>
                          <a:spcPts val="800"/>
                        </a:spcAft>
                      </a:pPr>
                      <a:r>
                        <a:rPr lang="en-IN" sz="800">
                          <a:effectLst/>
                        </a:rPr>
                        <a:t>15.00%</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22656" marR="22656" marT="0" marB="0"/>
                </a:tc>
                <a:extLst>
                  <a:ext uri="{0D108BD9-81ED-4DB2-BD59-A6C34878D82A}">
                    <a16:rowId xmlns:a16="http://schemas.microsoft.com/office/drawing/2014/main" val="591055617"/>
                  </a:ext>
                </a:extLst>
              </a:tr>
              <a:tr h="131250">
                <a:tc>
                  <a:txBody>
                    <a:bodyPr/>
                    <a:lstStyle/>
                    <a:p>
                      <a:pPr algn="ctr">
                        <a:lnSpc>
                          <a:spcPct val="107000"/>
                        </a:lnSpc>
                        <a:spcAft>
                          <a:spcPts val="800"/>
                        </a:spcAft>
                      </a:pPr>
                      <a:r>
                        <a:rPr lang="en-IN" sz="800">
                          <a:effectLst/>
                        </a:rPr>
                        <a:t> </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22656" marR="22656" marT="0" marB="0"/>
                </a:tc>
                <a:tc>
                  <a:txBody>
                    <a:bodyPr/>
                    <a:lstStyle/>
                    <a:p>
                      <a:pPr algn="ctr">
                        <a:lnSpc>
                          <a:spcPct val="107000"/>
                        </a:lnSpc>
                        <a:spcAft>
                          <a:spcPts val="800"/>
                        </a:spcAft>
                      </a:pPr>
                      <a:r>
                        <a:rPr lang="en-IN" sz="800">
                          <a:effectLst/>
                        </a:rPr>
                        <a:t>2.70</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22656" marR="22656" marT="0" marB="0"/>
                </a:tc>
                <a:tc>
                  <a:txBody>
                    <a:bodyPr/>
                    <a:lstStyle/>
                    <a:p>
                      <a:pPr algn="ctr">
                        <a:lnSpc>
                          <a:spcPct val="107000"/>
                        </a:lnSpc>
                        <a:spcAft>
                          <a:spcPts val="800"/>
                        </a:spcAft>
                      </a:pPr>
                      <a:r>
                        <a:rPr lang="en-IN" sz="800">
                          <a:effectLst/>
                        </a:rPr>
                        <a:t>4.50</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22656" marR="22656" marT="0" marB="0"/>
                </a:tc>
                <a:tc>
                  <a:txBody>
                    <a:bodyPr/>
                    <a:lstStyle/>
                    <a:p>
                      <a:pPr algn="ctr">
                        <a:lnSpc>
                          <a:spcPct val="107000"/>
                        </a:lnSpc>
                        <a:spcAft>
                          <a:spcPts val="800"/>
                        </a:spcAft>
                      </a:pPr>
                      <a:r>
                        <a:rPr lang="en-IN" sz="800">
                          <a:effectLst/>
                        </a:rPr>
                        <a:t>7.80</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22656" marR="22656" marT="0" marB="0"/>
                </a:tc>
                <a:tc>
                  <a:txBody>
                    <a:bodyPr/>
                    <a:lstStyle/>
                    <a:p>
                      <a:pPr algn="ctr">
                        <a:lnSpc>
                          <a:spcPct val="107000"/>
                        </a:lnSpc>
                        <a:spcAft>
                          <a:spcPts val="800"/>
                        </a:spcAft>
                      </a:pPr>
                      <a:r>
                        <a:rPr lang="en-IN" sz="800">
                          <a:effectLst/>
                        </a:rPr>
                        <a:t> </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22656" marR="22656" marT="0" marB="0"/>
                </a:tc>
                <a:extLst>
                  <a:ext uri="{0D108BD9-81ED-4DB2-BD59-A6C34878D82A}">
                    <a16:rowId xmlns:a16="http://schemas.microsoft.com/office/drawing/2014/main" val="3141301017"/>
                  </a:ext>
                </a:extLst>
              </a:tr>
              <a:tr h="131250">
                <a:tc>
                  <a:txBody>
                    <a:bodyPr/>
                    <a:lstStyle/>
                    <a:p>
                      <a:pPr algn="ctr">
                        <a:lnSpc>
                          <a:spcPct val="107000"/>
                        </a:lnSpc>
                        <a:spcAft>
                          <a:spcPts val="800"/>
                        </a:spcAft>
                      </a:pPr>
                      <a:r>
                        <a:rPr lang="en-IN" sz="800">
                          <a:effectLst/>
                        </a:rPr>
                        <a:t> </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22656" marR="22656" marT="0" marB="0"/>
                </a:tc>
                <a:tc>
                  <a:txBody>
                    <a:bodyPr/>
                    <a:lstStyle/>
                    <a:p>
                      <a:pPr algn="ctr">
                        <a:lnSpc>
                          <a:spcPct val="107000"/>
                        </a:lnSpc>
                        <a:spcAft>
                          <a:spcPts val="800"/>
                        </a:spcAft>
                      </a:pPr>
                      <a:r>
                        <a:rPr lang="en-IN" sz="800">
                          <a:effectLst/>
                        </a:rPr>
                        <a:t>2.70</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22656" marR="22656" marT="0" marB="0"/>
                </a:tc>
                <a:tc>
                  <a:txBody>
                    <a:bodyPr/>
                    <a:lstStyle/>
                    <a:p>
                      <a:pPr algn="ctr">
                        <a:lnSpc>
                          <a:spcPct val="107000"/>
                        </a:lnSpc>
                        <a:spcAft>
                          <a:spcPts val="800"/>
                        </a:spcAft>
                      </a:pPr>
                      <a:r>
                        <a:rPr lang="en-IN" sz="800">
                          <a:effectLst/>
                        </a:rPr>
                        <a:t>2.72</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22656" marR="22656" marT="0" marB="0"/>
                </a:tc>
                <a:tc>
                  <a:txBody>
                    <a:bodyPr/>
                    <a:lstStyle/>
                    <a:p>
                      <a:pPr algn="ctr">
                        <a:lnSpc>
                          <a:spcPct val="107000"/>
                        </a:lnSpc>
                        <a:spcAft>
                          <a:spcPts val="800"/>
                        </a:spcAft>
                      </a:pPr>
                      <a:r>
                        <a:rPr lang="en-IN" sz="800">
                          <a:effectLst/>
                        </a:rPr>
                        <a:t>0.08</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22656" marR="22656" marT="0" marB="0"/>
                </a:tc>
                <a:tc>
                  <a:txBody>
                    <a:bodyPr/>
                    <a:lstStyle/>
                    <a:p>
                      <a:pPr algn="ctr">
                        <a:lnSpc>
                          <a:spcPct val="107000"/>
                        </a:lnSpc>
                        <a:spcAft>
                          <a:spcPts val="800"/>
                        </a:spcAft>
                      </a:pPr>
                      <a:r>
                        <a:rPr lang="en-IN" sz="800">
                          <a:effectLst/>
                        </a:rPr>
                        <a:t> </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22656" marR="22656" marT="0" marB="0"/>
                </a:tc>
                <a:extLst>
                  <a:ext uri="{0D108BD9-81ED-4DB2-BD59-A6C34878D82A}">
                    <a16:rowId xmlns:a16="http://schemas.microsoft.com/office/drawing/2014/main" val="2195067390"/>
                  </a:ext>
                </a:extLst>
              </a:tr>
              <a:tr h="131250">
                <a:tc>
                  <a:txBody>
                    <a:bodyPr/>
                    <a:lstStyle/>
                    <a:p>
                      <a:pPr algn="ctr">
                        <a:lnSpc>
                          <a:spcPct val="107000"/>
                        </a:lnSpc>
                        <a:spcAft>
                          <a:spcPts val="800"/>
                        </a:spcAft>
                      </a:pPr>
                      <a:r>
                        <a:rPr lang="en-IN" sz="800">
                          <a:effectLst/>
                        </a:rPr>
                        <a:t>Other(Telus)</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22656" marR="22656" marT="0" marB="0"/>
                </a:tc>
                <a:tc>
                  <a:txBody>
                    <a:bodyPr/>
                    <a:lstStyle/>
                    <a:p>
                      <a:pPr algn="ctr">
                        <a:lnSpc>
                          <a:spcPct val="107000"/>
                        </a:lnSpc>
                        <a:spcAft>
                          <a:spcPts val="800"/>
                        </a:spcAft>
                      </a:pPr>
                      <a:r>
                        <a:rPr lang="en-IN" sz="800">
                          <a:effectLst/>
                        </a:rPr>
                        <a:t>0</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22656" marR="22656" marT="0" marB="0"/>
                </a:tc>
                <a:tc>
                  <a:txBody>
                    <a:bodyPr/>
                    <a:lstStyle/>
                    <a:p>
                      <a:pPr algn="ctr">
                        <a:lnSpc>
                          <a:spcPct val="107000"/>
                        </a:lnSpc>
                        <a:spcAft>
                          <a:spcPts val="800"/>
                        </a:spcAft>
                      </a:pPr>
                      <a:r>
                        <a:rPr lang="en-IN" sz="800">
                          <a:effectLst/>
                        </a:rPr>
                        <a:t>2</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22656" marR="22656" marT="0" marB="0"/>
                </a:tc>
                <a:tc>
                  <a:txBody>
                    <a:bodyPr/>
                    <a:lstStyle/>
                    <a:p>
                      <a:pPr algn="ctr">
                        <a:lnSpc>
                          <a:spcPct val="107000"/>
                        </a:lnSpc>
                        <a:spcAft>
                          <a:spcPts val="800"/>
                        </a:spcAft>
                      </a:pPr>
                      <a:r>
                        <a:rPr lang="en-IN" sz="800">
                          <a:effectLst/>
                        </a:rPr>
                        <a:t>0</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22656" marR="22656" marT="0" marB="0"/>
                </a:tc>
                <a:tc>
                  <a:txBody>
                    <a:bodyPr/>
                    <a:lstStyle/>
                    <a:p>
                      <a:pPr algn="ctr">
                        <a:lnSpc>
                          <a:spcPct val="107000"/>
                        </a:lnSpc>
                        <a:spcAft>
                          <a:spcPts val="800"/>
                        </a:spcAft>
                      </a:pPr>
                      <a:r>
                        <a:rPr lang="en-IN" sz="800">
                          <a:effectLst/>
                        </a:rPr>
                        <a:t>2</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22656" marR="22656" marT="0" marB="0"/>
                </a:tc>
                <a:extLst>
                  <a:ext uri="{0D108BD9-81ED-4DB2-BD59-A6C34878D82A}">
                    <a16:rowId xmlns:a16="http://schemas.microsoft.com/office/drawing/2014/main" val="2072348674"/>
                  </a:ext>
                </a:extLst>
              </a:tr>
              <a:tr h="131250">
                <a:tc>
                  <a:txBody>
                    <a:bodyPr/>
                    <a:lstStyle/>
                    <a:p>
                      <a:pPr algn="ctr">
                        <a:lnSpc>
                          <a:spcPct val="107000"/>
                        </a:lnSpc>
                        <a:spcAft>
                          <a:spcPts val="800"/>
                        </a:spcAft>
                      </a:pPr>
                      <a:r>
                        <a:rPr lang="en-IN" sz="800">
                          <a:effectLst/>
                        </a:rPr>
                        <a:t> </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22656" marR="22656" marT="0" marB="0"/>
                </a:tc>
                <a:tc>
                  <a:txBody>
                    <a:bodyPr/>
                    <a:lstStyle/>
                    <a:p>
                      <a:pPr algn="ctr">
                        <a:lnSpc>
                          <a:spcPct val="107000"/>
                        </a:lnSpc>
                        <a:spcAft>
                          <a:spcPts val="800"/>
                        </a:spcAft>
                      </a:pPr>
                      <a:r>
                        <a:rPr lang="en-IN" sz="800">
                          <a:effectLst/>
                        </a:rPr>
                        <a:t>0.00%</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22656" marR="22656" marT="0" marB="0"/>
                </a:tc>
                <a:tc>
                  <a:txBody>
                    <a:bodyPr/>
                    <a:lstStyle/>
                    <a:p>
                      <a:pPr algn="ctr">
                        <a:lnSpc>
                          <a:spcPct val="107000"/>
                        </a:lnSpc>
                        <a:spcAft>
                          <a:spcPts val="800"/>
                        </a:spcAft>
                      </a:pPr>
                      <a:r>
                        <a:rPr lang="en-IN" sz="800">
                          <a:effectLst/>
                        </a:rPr>
                        <a:t>2.00%</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22656" marR="22656" marT="0" marB="0"/>
                </a:tc>
                <a:tc>
                  <a:txBody>
                    <a:bodyPr/>
                    <a:lstStyle/>
                    <a:p>
                      <a:pPr algn="ctr">
                        <a:lnSpc>
                          <a:spcPct val="107000"/>
                        </a:lnSpc>
                        <a:spcAft>
                          <a:spcPts val="800"/>
                        </a:spcAft>
                      </a:pPr>
                      <a:r>
                        <a:rPr lang="en-IN" sz="800">
                          <a:effectLst/>
                        </a:rPr>
                        <a:t>0.00%</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22656" marR="22656" marT="0" marB="0"/>
                </a:tc>
                <a:tc>
                  <a:txBody>
                    <a:bodyPr/>
                    <a:lstStyle/>
                    <a:p>
                      <a:pPr algn="ctr">
                        <a:lnSpc>
                          <a:spcPct val="107000"/>
                        </a:lnSpc>
                        <a:spcAft>
                          <a:spcPts val="800"/>
                        </a:spcAft>
                      </a:pPr>
                      <a:r>
                        <a:rPr lang="en-IN" sz="800">
                          <a:effectLst/>
                        </a:rPr>
                        <a:t>2.00%</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22656" marR="22656" marT="0" marB="0"/>
                </a:tc>
                <a:extLst>
                  <a:ext uri="{0D108BD9-81ED-4DB2-BD59-A6C34878D82A}">
                    <a16:rowId xmlns:a16="http://schemas.microsoft.com/office/drawing/2014/main" val="4273701371"/>
                  </a:ext>
                </a:extLst>
              </a:tr>
              <a:tr h="131250">
                <a:tc>
                  <a:txBody>
                    <a:bodyPr/>
                    <a:lstStyle/>
                    <a:p>
                      <a:pPr algn="ctr">
                        <a:lnSpc>
                          <a:spcPct val="107000"/>
                        </a:lnSpc>
                        <a:spcAft>
                          <a:spcPts val="800"/>
                        </a:spcAft>
                      </a:pPr>
                      <a:r>
                        <a:rPr lang="en-IN" sz="800">
                          <a:effectLst/>
                        </a:rPr>
                        <a:t> </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22656" marR="22656" marT="0" marB="0"/>
                </a:tc>
                <a:tc>
                  <a:txBody>
                    <a:bodyPr/>
                    <a:lstStyle/>
                    <a:p>
                      <a:pPr algn="ctr">
                        <a:lnSpc>
                          <a:spcPct val="107000"/>
                        </a:lnSpc>
                        <a:spcAft>
                          <a:spcPts val="800"/>
                        </a:spcAft>
                      </a:pPr>
                      <a:r>
                        <a:rPr lang="en-IN" sz="800">
                          <a:effectLst/>
                        </a:rPr>
                        <a:t>0.36</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22656" marR="22656" marT="0" marB="0"/>
                </a:tc>
                <a:tc>
                  <a:txBody>
                    <a:bodyPr/>
                    <a:lstStyle/>
                    <a:p>
                      <a:pPr algn="ctr">
                        <a:lnSpc>
                          <a:spcPct val="107000"/>
                        </a:lnSpc>
                        <a:spcAft>
                          <a:spcPts val="800"/>
                        </a:spcAft>
                      </a:pPr>
                      <a:r>
                        <a:rPr lang="en-IN" sz="800">
                          <a:effectLst/>
                        </a:rPr>
                        <a:t>0.60</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22656" marR="22656" marT="0" marB="0"/>
                </a:tc>
                <a:tc>
                  <a:txBody>
                    <a:bodyPr/>
                    <a:lstStyle/>
                    <a:p>
                      <a:pPr algn="ctr">
                        <a:lnSpc>
                          <a:spcPct val="107000"/>
                        </a:lnSpc>
                        <a:spcAft>
                          <a:spcPts val="800"/>
                        </a:spcAft>
                      </a:pPr>
                      <a:r>
                        <a:rPr lang="en-IN" sz="800">
                          <a:effectLst/>
                        </a:rPr>
                        <a:t>1.04</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22656" marR="22656" marT="0" marB="0"/>
                </a:tc>
                <a:tc>
                  <a:txBody>
                    <a:bodyPr/>
                    <a:lstStyle/>
                    <a:p>
                      <a:pPr algn="ctr">
                        <a:lnSpc>
                          <a:spcPct val="107000"/>
                        </a:lnSpc>
                        <a:spcAft>
                          <a:spcPts val="800"/>
                        </a:spcAft>
                      </a:pPr>
                      <a:r>
                        <a:rPr lang="en-IN" sz="800">
                          <a:effectLst/>
                        </a:rPr>
                        <a:t> </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22656" marR="22656" marT="0" marB="0"/>
                </a:tc>
                <a:extLst>
                  <a:ext uri="{0D108BD9-81ED-4DB2-BD59-A6C34878D82A}">
                    <a16:rowId xmlns:a16="http://schemas.microsoft.com/office/drawing/2014/main" val="2745638000"/>
                  </a:ext>
                </a:extLst>
              </a:tr>
              <a:tr h="131250">
                <a:tc>
                  <a:txBody>
                    <a:bodyPr/>
                    <a:lstStyle/>
                    <a:p>
                      <a:pPr algn="ctr">
                        <a:lnSpc>
                          <a:spcPct val="107000"/>
                        </a:lnSpc>
                        <a:spcAft>
                          <a:spcPts val="800"/>
                        </a:spcAft>
                      </a:pPr>
                      <a:r>
                        <a:rPr lang="en-IN" sz="800">
                          <a:effectLst/>
                        </a:rPr>
                        <a:t> </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22656" marR="22656" marT="0" marB="0"/>
                </a:tc>
                <a:tc>
                  <a:txBody>
                    <a:bodyPr/>
                    <a:lstStyle/>
                    <a:p>
                      <a:pPr algn="ctr">
                        <a:lnSpc>
                          <a:spcPct val="107000"/>
                        </a:lnSpc>
                        <a:spcAft>
                          <a:spcPts val="800"/>
                        </a:spcAft>
                      </a:pPr>
                      <a:r>
                        <a:rPr lang="en-IN" sz="800">
                          <a:effectLst/>
                        </a:rPr>
                        <a:t>0.36</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22656" marR="22656" marT="0" marB="0"/>
                </a:tc>
                <a:tc>
                  <a:txBody>
                    <a:bodyPr/>
                    <a:lstStyle/>
                    <a:p>
                      <a:pPr algn="ctr">
                        <a:lnSpc>
                          <a:spcPct val="107000"/>
                        </a:lnSpc>
                        <a:spcAft>
                          <a:spcPts val="800"/>
                        </a:spcAft>
                      </a:pPr>
                      <a:r>
                        <a:rPr lang="en-IN" sz="800">
                          <a:effectLst/>
                        </a:rPr>
                        <a:t>3.27</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22656" marR="22656" marT="0" marB="0"/>
                </a:tc>
                <a:tc>
                  <a:txBody>
                    <a:bodyPr/>
                    <a:lstStyle/>
                    <a:p>
                      <a:pPr algn="ctr">
                        <a:lnSpc>
                          <a:spcPct val="107000"/>
                        </a:lnSpc>
                        <a:spcAft>
                          <a:spcPts val="800"/>
                        </a:spcAft>
                      </a:pPr>
                      <a:r>
                        <a:rPr lang="en-IN" sz="800">
                          <a:effectLst/>
                        </a:rPr>
                        <a:t>1.04</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22656" marR="22656" marT="0" marB="0"/>
                </a:tc>
                <a:tc>
                  <a:txBody>
                    <a:bodyPr/>
                    <a:lstStyle/>
                    <a:p>
                      <a:pPr algn="ctr">
                        <a:lnSpc>
                          <a:spcPct val="107000"/>
                        </a:lnSpc>
                        <a:spcAft>
                          <a:spcPts val="800"/>
                        </a:spcAft>
                      </a:pPr>
                      <a:r>
                        <a:rPr lang="en-IN" sz="800">
                          <a:effectLst/>
                        </a:rPr>
                        <a:t> </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22656" marR="22656" marT="0" marB="0"/>
                </a:tc>
                <a:extLst>
                  <a:ext uri="{0D108BD9-81ED-4DB2-BD59-A6C34878D82A}">
                    <a16:rowId xmlns:a16="http://schemas.microsoft.com/office/drawing/2014/main" val="3634194772"/>
                  </a:ext>
                </a:extLst>
              </a:tr>
              <a:tr h="131250">
                <a:tc>
                  <a:txBody>
                    <a:bodyPr/>
                    <a:lstStyle/>
                    <a:p>
                      <a:pPr algn="ctr">
                        <a:lnSpc>
                          <a:spcPct val="107000"/>
                        </a:lnSpc>
                        <a:spcAft>
                          <a:spcPts val="800"/>
                        </a:spcAft>
                      </a:pPr>
                      <a:r>
                        <a:rPr lang="en-IN" sz="800">
                          <a:effectLst/>
                        </a:rPr>
                        <a:t>Other(Virgin)</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22656" marR="22656" marT="0" marB="0"/>
                </a:tc>
                <a:tc>
                  <a:txBody>
                    <a:bodyPr/>
                    <a:lstStyle/>
                    <a:p>
                      <a:pPr algn="ctr">
                        <a:lnSpc>
                          <a:spcPct val="107000"/>
                        </a:lnSpc>
                        <a:spcAft>
                          <a:spcPts val="800"/>
                        </a:spcAft>
                      </a:pPr>
                      <a:r>
                        <a:rPr lang="en-IN" sz="800">
                          <a:effectLst/>
                        </a:rPr>
                        <a:t>0</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22656" marR="22656" marT="0" marB="0"/>
                </a:tc>
                <a:tc>
                  <a:txBody>
                    <a:bodyPr/>
                    <a:lstStyle/>
                    <a:p>
                      <a:pPr algn="ctr">
                        <a:lnSpc>
                          <a:spcPct val="107000"/>
                        </a:lnSpc>
                        <a:spcAft>
                          <a:spcPts val="800"/>
                        </a:spcAft>
                      </a:pPr>
                      <a:r>
                        <a:rPr lang="en-IN" sz="800">
                          <a:effectLst/>
                        </a:rPr>
                        <a:t>0</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22656" marR="22656" marT="0" marB="0"/>
                </a:tc>
                <a:tc>
                  <a:txBody>
                    <a:bodyPr/>
                    <a:lstStyle/>
                    <a:p>
                      <a:pPr algn="ctr">
                        <a:lnSpc>
                          <a:spcPct val="107000"/>
                        </a:lnSpc>
                        <a:spcAft>
                          <a:spcPts val="800"/>
                        </a:spcAft>
                      </a:pPr>
                      <a:r>
                        <a:rPr lang="en-IN" sz="800">
                          <a:effectLst/>
                        </a:rPr>
                        <a:t>1</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22656" marR="22656" marT="0" marB="0"/>
                </a:tc>
                <a:tc>
                  <a:txBody>
                    <a:bodyPr/>
                    <a:lstStyle/>
                    <a:p>
                      <a:pPr algn="ctr">
                        <a:lnSpc>
                          <a:spcPct val="107000"/>
                        </a:lnSpc>
                        <a:spcAft>
                          <a:spcPts val="800"/>
                        </a:spcAft>
                      </a:pPr>
                      <a:r>
                        <a:rPr lang="en-IN" sz="800">
                          <a:effectLst/>
                        </a:rPr>
                        <a:t>1</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22656" marR="22656" marT="0" marB="0"/>
                </a:tc>
                <a:extLst>
                  <a:ext uri="{0D108BD9-81ED-4DB2-BD59-A6C34878D82A}">
                    <a16:rowId xmlns:a16="http://schemas.microsoft.com/office/drawing/2014/main" val="3431343252"/>
                  </a:ext>
                </a:extLst>
              </a:tr>
              <a:tr h="131250">
                <a:tc>
                  <a:txBody>
                    <a:bodyPr/>
                    <a:lstStyle/>
                    <a:p>
                      <a:pPr algn="ctr">
                        <a:lnSpc>
                          <a:spcPct val="107000"/>
                        </a:lnSpc>
                        <a:spcAft>
                          <a:spcPts val="800"/>
                        </a:spcAft>
                      </a:pPr>
                      <a:r>
                        <a:rPr lang="en-IN" sz="800">
                          <a:effectLst/>
                        </a:rPr>
                        <a:t> </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22656" marR="22656" marT="0" marB="0"/>
                </a:tc>
                <a:tc>
                  <a:txBody>
                    <a:bodyPr/>
                    <a:lstStyle/>
                    <a:p>
                      <a:pPr algn="ctr">
                        <a:lnSpc>
                          <a:spcPct val="107000"/>
                        </a:lnSpc>
                        <a:spcAft>
                          <a:spcPts val="800"/>
                        </a:spcAft>
                      </a:pPr>
                      <a:r>
                        <a:rPr lang="en-IN" sz="800">
                          <a:effectLst/>
                        </a:rPr>
                        <a:t>0.00%</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22656" marR="22656" marT="0" marB="0"/>
                </a:tc>
                <a:tc>
                  <a:txBody>
                    <a:bodyPr/>
                    <a:lstStyle/>
                    <a:p>
                      <a:pPr algn="ctr">
                        <a:lnSpc>
                          <a:spcPct val="107000"/>
                        </a:lnSpc>
                        <a:spcAft>
                          <a:spcPts val="800"/>
                        </a:spcAft>
                      </a:pPr>
                      <a:r>
                        <a:rPr lang="en-IN" sz="800">
                          <a:effectLst/>
                        </a:rPr>
                        <a:t>0.00%</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22656" marR="22656" marT="0" marB="0"/>
                </a:tc>
                <a:tc>
                  <a:txBody>
                    <a:bodyPr/>
                    <a:lstStyle/>
                    <a:p>
                      <a:pPr algn="ctr">
                        <a:lnSpc>
                          <a:spcPct val="107000"/>
                        </a:lnSpc>
                        <a:spcAft>
                          <a:spcPts val="800"/>
                        </a:spcAft>
                      </a:pPr>
                      <a:r>
                        <a:rPr lang="en-IN" sz="800">
                          <a:effectLst/>
                        </a:rPr>
                        <a:t>1.00%</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22656" marR="22656" marT="0" marB="0"/>
                </a:tc>
                <a:tc>
                  <a:txBody>
                    <a:bodyPr/>
                    <a:lstStyle/>
                    <a:p>
                      <a:pPr algn="ctr">
                        <a:lnSpc>
                          <a:spcPct val="107000"/>
                        </a:lnSpc>
                        <a:spcAft>
                          <a:spcPts val="800"/>
                        </a:spcAft>
                      </a:pPr>
                      <a:r>
                        <a:rPr lang="en-IN" sz="800">
                          <a:effectLst/>
                        </a:rPr>
                        <a:t>1.00%</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22656" marR="22656" marT="0" marB="0"/>
                </a:tc>
                <a:extLst>
                  <a:ext uri="{0D108BD9-81ED-4DB2-BD59-A6C34878D82A}">
                    <a16:rowId xmlns:a16="http://schemas.microsoft.com/office/drawing/2014/main" val="3408796675"/>
                  </a:ext>
                </a:extLst>
              </a:tr>
              <a:tr h="131250">
                <a:tc>
                  <a:txBody>
                    <a:bodyPr/>
                    <a:lstStyle/>
                    <a:p>
                      <a:pPr algn="ctr">
                        <a:lnSpc>
                          <a:spcPct val="107000"/>
                        </a:lnSpc>
                        <a:spcAft>
                          <a:spcPts val="800"/>
                        </a:spcAft>
                      </a:pPr>
                      <a:r>
                        <a:rPr lang="en-IN" sz="800">
                          <a:effectLst/>
                        </a:rPr>
                        <a:t> </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22656" marR="22656" marT="0" marB="0"/>
                </a:tc>
                <a:tc>
                  <a:txBody>
                    <a:bodyPr/>
                    <a:lstStyle/>
                    <a:p>
                      <a:pPr algn="ctr">
                        <a:lnSpc>
                          <a:spcPct val="107000"/>
                        </a:lnSpc>
                        <a:spcAft>
                          <a:spcPts val="800"/>
                        </a:spcAft>
                      </a:pPr>
                      <a:r>
                        <a:rPr lang="en-IN" sz="800">
                          <a:effectLst/>
                        </a:rPr>
                        <a:t>0.18</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22656" marR="22656" marT="0" marB="0"/>
                </a:tc>
                <a:tc>
                  <a:txBody>
                    <a:bodyPr/>
                    <a:lstStyle/>
                    <a:p>
                      <a:pPr algn="ctr">
                        <a:lnSpc>
                          <a:spcPct val="107000"/>
                        </a:lnSpc>
                        <a:spcAft>
                          <a:spcPts val="800"/>
                        </a:spcAft>
                      </a:pPr>
                      <a:r>
                        <a:rPr lang="en-IN" sz="800">
                          <a:effectLst/>
                        </a:rPr>
                        <a:t>0.30</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22656" marR="22656" marT="0" marB="0"/>
                </a:tc>
                <a:tc>
                  <a:txBody>
                    <a:bodyPr/>
                    <a:lstStyle/>
                    <a:p>
                      <a:pPr algn="ctr">
                        <a:lnSpc>
                          <a:spcPct val="107000"/>
                        </a:lnSpc>
                        <a:spcAft>
                          <a:spcPts val="800"/>
                        </a:spcAft>
                      </a:pPr>
                      <a:r>
                        <a:rPr lang="en-IN" sz="800">
                          <a:effectLst/>
                        </a:rPr>
                        <a:t>0.52</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22656" marR="22656" marT="0" marB="0"/>
                </a:tc>
                <a:tc>
                  <a:txBody>
                    <a:bodyPr/>
                    <a:lstStyle/>
                    <a:p>
                      <a:pPr algn="ctr">
                        <a:lnSpc>
                          <a:spcPct val="107000"/>
                        </a:lnSpc>
                        <a:spcAft>
                          <a:spcPts val="800"/>
                        </a:spcAft>
                      </a:pPr>
                      <a:r>
                        <a:rPr lang="en-IN" sz="800">
                          <a:effectLst/>
                        </a:rPr>
                        <a:t> </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22656" marR="22656" marT="0" marB="0"/>
                </a:tc>
                <a:extLst>
                  <a:ext uri="{0D108BD9-81ED-4DB2-BD59-A6C34878D82A}">
                    <a16:rowId xmlns:a16="http://schemas.microsoft.com/office/drawing/2014/main" val="84252688"/>
                  </a:ext>
                </a:extLst>
              </a:tr>
              <a:tr h="131250">
                <a:tc>
                  <a:txBody>
                    <a:bodyPr/>
                    <a:lstStyle/>
                    <a:p>
                      <a:pPr algn="ctr">
                        <a:lnSpc>
                          <a:spcPct val="107000"/>
                        </a:lnSpc>
                        <a:spcAft>
                          <a:spcPts val="800"/>
                        </a:spcAft>
                      </a:pPr>
                      <a:r>
                        <a:rPr lang="en-IN" sz="800">
                          <a:effectLst/>
                        </a:rPr>
                        <a:t> </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22656" marR="22656" marT="0" marB="0"/>
                </a:tc>
                <a:tc>
                  <a:txBody>
                    <a:bodyPr/>
                    <a:lstStyle/>
                    <a:p>
                      <a:pPr algn="ctr">
                        <a:lnSpc>
                          <a:spcPct val="107000"/>
                        </a:lnSpc>
                        <a:spcAft>
                          <a:spcPts val="800"/>
                        </a:spcAft>
                      </a:pPr>
                      <a:r>
                        <a:rPr lang="en-IN" sz="800">
                          <a:effectLst/>
                        </a:rPr>
                        <a:t>0.18</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22656" marR="22656" marT="0" marB="0"/>
                </a:tc>
                <a:tc>
                  <a:txBody>
                    <a:bodyPr/>
                    <a:lstStyle/>
                    <a:p>
                      <a:pPr algn="ctr">
                        <a:lnSpc>
                          <a:spcPct val="107000"/>
                        </a:lnSpc>
                        <a:spcAft>
                          <a:spcPts val="800"/>
                        </a:spcAft>
                      </a:pPr>
                      <a:r>
                        <a:rPr lang="en-IN" sz="800">
                          <a:effectLst/>
                        </a:rPr>
                        <a:t>0.30</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22656" marR="22656" marT="0" marB="0"/>
                </a:tc>
                <a:tc>
                  <a:txBody>
                    <a:bodyPr/>
                    <a:lstStyle/>
                    <a:p>
                      <a:pPr algn="ctr">
                        <a:lnSpc>
                          <a:spcPct val="107000"/>
                        </a:lnSpc>
                        <a:spcAft>
                          <a:spcPts val="800"/>
                        </a:spcAft>
                      </a:pPr>
                      <a:r>
                        <a:rPr lang="en-IN" sz="800">
                          <a:effectLst/>
                        </a:rPr>
                        <a:t>0.44</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22656" marR="22656" marT="0" marB="0"/>
                </a:tc>
                <a:tc>
                  <a:txBody>
                    <a:bodyPr/>
                    <a:lstStyle/>
                    <a:p>
                      <a:pPr algn="ctr">
                        <a:lnSpc>
                          <a:spcPct val="107000"/>
                        </a:lnSpc>
                        <a:spcAft>
                          <a:spcPts val="800"/>
                        </a:spcAft>
                      </a:pPr>
                      <a:r>
                        <a:rPr lang="en-IN" sz="800">
                          <a:effectLst/>
                        </a:rPr>
                        <a:t> </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22656" marR="22656" marT="0" marB="0"/>
                </a:tc>
                <a:extLst>
                  <a:ext uri="{0D108BD9-81ED-4DB2-BD59-A6C34878D82A}">
                    <a16:rowId xmlns:a16="http://schemas.microsoft.com/office/drawing/2014/main" val="1490410687"/>
                  </a:ext>
                </a:extLst>
              </a:tr>
              <a:tr h="131250">
                <a:tc>
                  <a:txBody>
                    <a:bodyPr/>
                    <a:lstStyle/>
                    <a:p>
                      <a:pPr algn="ctr">
                        <a:lnSpc>
                          <a:spcPct val="107000"/>
                        </a:lnSpc>
                        <a:spcAft>
                          <a:spcPts val="800"/>
                        </a:spcAft>
                      </a:pPr>
                      <a:r>
                        <a:rPr lang="en-IN" sz="800">
                          <a:effectLst/>
                        </a:rPr>
                        <a:t>Column Total</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22656" marR="22656" marT="0" marB="0"/>
                </a:tc>
                <a:tc>
                  <a:txBody>
                    <a:bodyPr/>
                    <a:lstStyle/>
                    <a:p>
                      <a:pPr algn="ctr">
                        <a:lnSpc>
                          <a:spcPct val="107000"/>
                        </a:lnSpc>
                        <a:spcAft>
                          <a:spcPts val="800"/>
                        </a:spcAft>
                      </a:pPr>
                      <a:r>
                        <a:rPr lang="en-IN" sz="800">
                          <a:effectLst/>
                        </a:rPr>
                        <a:t>18</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22656" marR="22656" marT="0" marB="0"/>
                </a:tc>
                <a:tc>
                  <a:txBody>
                    <a:bodyPr/>
                    <a:lstStyle/>
                    <a:p>
                      <a:pPr algn="ctr">
                        <a:lnSpc>
                          <a:spcPct val="107000"/>
                        </a:lnSpc>
                        <a:spcAft>
                          <a:spcPts val="800"/>
                        </a:spcAft>
                      </a:pPr>
                      <a:r>
                        <a:rPr lang="en-IN" sz="800">
                          <a:effectLst/>
                        </a:rPr>
                        <a:t>30</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22656" marR="22656" marT="0" marB="0"/>
                </a:tc>
                <a:tc>
                  <a:txBody>
                    <a:bodyPr/>
                    <a:lstStyle/>
                    <a:p>
                      <a:pPr algn="ctr">
                        <a:lnSpc>
                          <a:spcPct val="107000"/>
                        </a:lnSpc>
                        <a:spcAft>
                          <a:spcPts val="800"/>
                        </a:spcAft>
                      </a:pPr>
                      <a:r>
                        <a:rPr lang="en-IN" sz="800">
                          <a:effectLst/>
                        </a:rPr>
                        <a:t>52</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22656" marR="22656" marT="0" marB="0"/>
                </a:tc>
                <a:tc>
                  <a:txBody>
                    <a:bodyPr/>
                    <a:lstStyle/>
                    <a:p>
                      <a:pPr algn="ctr">
                        <a:lnSpc>
                          <a:spcPct val="107000"/>
                        </a:lnSpc>
                        <a:spcAft>
                          <a:spcPts val="800"/>
                        </a:spcAft>
                      </a:pPr>
                      <a:r>
                        <a:rPr lang="en-IN" sz="800">
                          <a:effectLst/>
                        </a:rPr>
                        <a:t>100</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22656" marR="22656" marT="0" marB="0"/>
                </a:tc>
                <a:extLst>
                  <a:ext uri="{0D108BD9-81ED-4DB2-BD59-A6C34878D82A}">
                    <a16:rowId xmlns:a16="http://schemas.microsoft.com/office/drawing/2014/main" val="2510367447"/>
                  </a:ext>
                </a:extLst>
              </a:tr>
              <a:tr h="131250">
                <a:tc>
                  <a:txBody>
                    <a:bodyPr/>
                    <a:lstStyle/>
                    <a:p>
                      <a:pPr algn="ctr">
                        <a:lnSpc>
                          <a:spcPct val="107000"/>
                        </a:lnSpc>
                        <a:spcAft>
                          <a:spcPts val="800"/>
                        </a:spcAft>
                      </a:pPr>
                      <a:r>
                        <a:rPr lang="en-IN" sz="800">
                          <a:effectLst/>
                        </a:rPr>
                        <a:t> </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22656" marR="22656" marT="0" marB="0"/>
                </a:tc>
                <a:tc>
                  <a:txBody>
                    <a:bodyPr/>
                    <a:lstStyle/>
                    <a:p>
                      <a:pPr algn="ctr">
                        <a:lnSpc>
                          <a:spcPct val="107000"/>
                        </a:lnSpc>
                        <a:spcAft>
                          <a:spcPts val="800"/>
                        </a:spcAft>
                      </a:pPr>
                      <a:r>
                        <a:rPr lang="en-IN" sz="800">
                          <a:effectLst/>
                        </a:rPr>
                        <a:t>18.00%</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22656" marR="22656" marT="0" marB="0"/>
                </a:tc>
                <a:tc>
                  <a:txBody>
                    <a:bodyPr/>
                    <a:lstStyle/>
                    <a:p>
                      <a:pPr algn="ctr">
                        <a:lnSpc>
                          <a:spcPct val="107000"/>
                        </a:lnSpc>
                        <a:spcAft>
                          <a:spcPts val="800"/>
                        </a:spcAft>
                      </a:pPr>
                      <a:r>
                        <a:rPr lang="en-IN" sz="800">
                          <a:effectLst/>
                        </a:rPr>
                        <a:t>30.00%</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22656" marR="22656" marT="0" marB="0"/>
                </a:tc>
                <a:tc>
                  <a:txBody>
                    <a:bodyPr/>
                    <a:lstStyle/>
                    <a:p>
                      <a:pPr algn="ctr">
                        <a:lnSpc>
                          <a:spcPct val="107000"/>
                        </a:lnSpc>
                        <a:spcAft>
                          <a:spcPts val="800"/>
                        </a:spcAft>
                      </a:pPr>
                      <a:r>
                        <a:rPr lang="en-IN" sz="800">
                          <a:effectLst/>
                        </a:rPr>
                        <a:t>52.00%</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22656" marR="22656" marT="0" marB="0"/>
                </a:tc>
                <a:tc>
                  <a:txBody>
                    <a:bodyPr/>
                    <a:lstStyle/>
                    <a:p>
                      <a:pPr algn="ctr">
                        <a:lnSpc>
                          <a:spcPct val="107000"/>
                        </a:lnSpc>
                        <a:spcAft>
                          <a:spcPts val="800"/>
                        </a:spcAft>
                      </a:pPr>
                      <a:r>
                        <a:rPr lang="en-IN" sz="800" dirty="0">
                          <a:effectLst/>
                        </a:rPr>
                        <a:t>100.00%</a:t>
                      </a:r>
                      <a:endParaRPr lang="en-IN"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22656" marR="22656" marT="0" marB="0"/>
                </a:tc>
                <a:extLst>
                  <a:ext uri="{0D108BD9-81ED-4DB2-BD59-A6C34878D82A}">
                    <a16:rowId xmlns:a16="http://schemas.microsoft.com/office/drawing/2014/main" val="766642395"/>
                  </a:ext>
                </a:extLst>
              </a:tr>
            </a:tbl>
          </a:graphicData>
        </a:graphic>
      </p:graphicFrame>
      <p:sp>
        <p:nvSpPr>
          <p:cNvPr id="22" name="Rectangle 3">
            <a:extLst>
              <a:ext uri="{FF2B5EF4-FFF2-40B4-BE49-F238E27FC236}">
                <a16:creationId xmlns:a16="http://schemas.microsoft.com/office/drawing/2014/main" id="{3EDD79A7-7788-4E47-9966-8AFCF54318AC}"/>
              </a:ext>
            </a:extLst>
          </p:cNvPr>
          <p:cNvSpPr>
            <a:spLocks noChangeArrowheads="1"/>
          </p:cNvSpPr>
          <p:nvPr/>
        </p:nvSpPr>
        <p:spPr bwMode="auto">
          <a:xfrm>
            <a:off x="4511039" y="4579563"/>
            <a:ext cx="3596641"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900" b="0" i="0" u="none" strike="noStrike" cap="none" normalizeH="0" baseline="0" dirty="0">
              <a:ln>
                <a:noFill/>
              </a:ln>
              <a:solidFill>
                <a:srgbClr val="000000"/>
              </a:solidFill>
              <a:effectLst/>
              <a:latin typeface="Arial" panose="020B0604020202020204" pitchFamily="34" charset="0"/>
              <a:ea typeface="Calibri" panose="020F050202020403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900" dirty="0">
              <a:solidFill>
                <a:srgbClr val="000000"/>
              </a:solidFill>
              <a:latin typeface="Arial" panose="020B0604020202020204" pitchFamily="34" charset="0"/>
              <a:ea typeface="Calibri" panose="020F050202020403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900" b="0" i="0" u="none" strike="noStrike" cap="none" normalizeH="0" baseline="0" dirty="0">
              <a:ln>
                <a:noFill/>
              </a:ln>
              <a:solidFill>
                <a:srgbClr val="000000"/>
              </a:solidFill>
              <a:effectLst/>
              <a:latin typeface="Arial" panose="020B0604020202020204" pitchFamily="34" charset="0"/>
              <a:ea typeface="Calibri" panose="020F050202020403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900" dirty="0">
              <a:solidFill>
                <a:srgbClr val="000000"/>
              </a:solidFill>
              <a:latin typeface="Arial" panose="020B0604020202020204" pitchFamily="34" charset="0"/>
              <a:ea typeface="Calibri" panose="020F050202020403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900" b="0" i="0" u="none" strike="noStrike" cap="none" normalizeH="0" baseline="0" dirty="0">
              <a:ln>
                <a:noFill/>
              </a:ln>
              <a:solidFill>
                <a:srgbClr val="000000"/>
              </a:solidFill>
              <a:effectLst/>
              <a:latin typeface="Arial" panose="020B0604020202020204" pitchFamily="34" charset="0"/>
              <a:ea typeface="Calibri" panose="020F050202020403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900" dirty="0">
              <a:solidFill>
                <a:srgbClr val="000000"/>
              </a:solidFill>
              <a:latin typeface="Arial" panose="020B0604020202020204" pitchFamily="34" charset="0"/>
              <a:ea typeface="Calibri" panose="020F050202020403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900" b="0" i="0" u="none" strike="noStrike" cap="none" normalizeH="0" baseline="0" dirty="0">
              <a:ln>
                <a:noFill/>
              </a:ln>
              <a:solidFill>
                <a:srgbClr val="000000"/>
              </a:solidFill>
              <a:effectLst/>
              <a:latin typeface="Arial" panose="020B0604020202020204" pitchFamily="34" charset="0"/>
              <a:ea typeface="Calibri" panose="020F050202020403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900" dirty="0">
              <a:solidFill>
                <a:srgbClr val="000000"/>
              </a:solidFill>
              <a:latin typeface="Arial" panose="020B0604020202020204" pitchFamily="34" charset="0"/>
              <a:ea typeface="Calibri" panose="020F050202020403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900" b="0" i="0" u="none" strike="noStrike" cap="none" normalizeH="0" baseline="0" dirty="0">
              <a:ln>
                <a:noFill/>
              </a:ln>
              <a:solidFill>
                <a:srgbClr val="000000"/>
              </a:solidFill>
              <a:effectLst/>
              <a:latin typeface="Arial" panose="020B0604020202020204" pitchFamily="34" charset="0"/>
              <a:ea typeface="Calibri" panose="020F050202020403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a:ln>
                  <a:noFill/>
                </a:ln>
                <a:solidFill>
                  <a:srgbClr val="000000"/>
                </a:solidFill>
                <a:effectLst/>
                <a:latin typeface="Arial" panose="020B0604020202020204" pitchFamily="34" charset="0"/>
                <a:ea typeface="Calibri" panose="020F0502020204030204" pitchFamily="34" charset="0"/>
                <a:cs typeface="Arial" panose="020B0604020202020204" pitchFamily="34" charset="0"/>
              </a:rPr>
              <a:t>Cell contents:</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a:ln>
                  <a:noFill/>
                </a:ln>
                <a:solidFill>
                  <a:srgbClr val="000000"/>
                </a:solidFill>
                <a:effectLst/>
                <a:latin typeface="Arial" panose="020B0604020202020204" pitchFamily="34" charset="0"/>
                <a:ea typeface="Calibri" panose="020F0502020204030204" pitchFamily="34" charset="0"/>
                <a:cs typeface="Arial" panose="020B0604020202020204" pitchFamily="34" charset="0"/>
              </a:rPr>
              <a:t>Observed frequency</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a:ln>
                  <a:noFill/>
                </a:ln>
                <a:solidFill>
                  <a:srgbClr val="000000"/>
                </a:solidFill>
                <a:effectLst/>
                <a:latin typeface="Arial" panose="020B0604020202020204" pitchFamily="34" charset="0"/>
                <a:ea typeface="Calibri" panose="020F0502020204030204" pitchFamily="34" charset="0"/>
                <a:cs typeface="Arial" panose="020B0604020202020204" pitchFamily="34" charset="0"/>
              </a:rPr>
              <a:t>Percentage of table</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a:ln>
                  <a:noFill/>
                </a:ln>
                <a:solidFill>
                  <a:srgbClr val="000000"/>
                </a:solidFill>
                <a:effectLst/>
                <a:latin typeface="Arial" panose="020B0604020202020204" pitchFamily="34" charset="0"/>
                <a:ea typeface="Calibri" panose="020F0502020204030204" pitchFamily="34" charset="0"/>
                <a:cs typeface="Arial" panose="020B0604020202020204" pitchFamily="34" charset="0"/>
              </a:rPr>
              <a:t>Expected frequency</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a:ln>
                  <a:noFill/>
                </a:ln>
                <a:solidFill>
                  <a:srgbClr val="000000"/>
                </a:solidFill>
                <a:effectLst/>
                <a:latin typeface="Arial" panose="020B0604020202020204" pitchFamily="34" charset="0"/>
                <a:ea typeface="Calibri" panose="020F0502020204030204" pitchFamily="34" charset="0"/>
                <a:cs typeface="Arial" panose="020B0604020202020204" pitchFamily="34" charset="0"/>
              </a:rPr>
              <a:t>Contribution to chi-square</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3" name="TextBox 22">
            <a:extLst>
              <a:ext uri="{FF2B5EF4-FFF2-40B4-BE49-F238E27FC236}">
                <a16:creationId xmlns:a16="http://schemas.microsoft.com/office/drawing/2014/main" id="{304DAB93-D57F-4AE1-820E-88671089454F}"/>
              </a:ext>
            </a:extLst>
          </p:cNvPr>
          <p:cNvSpPr txBox="1"/>
          <p:nvPr/>
        </p:nvSpPr>
        <p:spPr>
          <a:xfrm>
            <a:off x="252621" y="1792411"/>
            <a:ext cx="3027680" cy="553998"/>
          </a:xfrm>
          <a:prstGeom prst="rect">
            <a:avLst/>
          </a:prstGeom>
          <a:noFill/>
        </p:spPr>
        <p:txBody>
          <a:bodyPr wrap="square" rtlCol="0">
            <a:spAutoFit/>
          </a:bodyPr>
          <a:lstStyle/>
          <a:p>
            <a:r>
              <a:rPr kumimoji="0" lang="en-US" altLang="en-US" sz="1200" b="1" i="0" u="none" strike="noStrike" cap="none" normalizeH="0" baseline="0" dirty="0">
                <a:ln>
                  <a:noFill/>
                </a:ln>
                <a:solidFill>
                  <a:srgbClr val="000000"/>
                </a:solidFill>
                <a:effectLst/>
                <a:latin typeface="Arial" panose="020B0604020202020204" pitchFamily="34" charset="0"/>
                <a:ea typeface="Calibri" panose="020F0502020204030204" pitchFamily="34" charset="0"/>
                <a:cs typeface="Arial" panose="020B0604020202020204" pitchFamily="34" charset="0"/>
              </a:rPr>
              <a:t>Frequency Table for V5 by V7</a:t>
            </a:r>
            <a:endParaRPr kumimoji="0" lang="en-US" altLang="en-US"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p>
            <a:endParaRPr lang="en-IN" dirty="0"/>
          </a:p>
        </p:txBody>
      </p:sp>
      <p:sp>
        <p:nvSpPr>
          <p:cNvPr id="24" name="Rectangle 23">
            <a:extLst>
              <a:ext uri="{FF2B5EF4-FFF2-40B4-BE49-F238E27FC236}">
                <a16:creationId xmlns:a16="http://schemas.microsoft.com/office/drawing/2014/main" id="{7EA052C4-614C-427C-869C-C3C58F003CA1}"/>
              </a:ext>
            </a:extLst>
          </p:cNvPr>
          <p:cNvSpPr/>
          <p:nvPr/>
        </p:nvSpPr>
        <p:spPr>
          <a:xfrm>
            <a:off x="4511039" y="5781040"/>
            <a:ext cx="1513841" cy="882121"/>
          </a:xfrm>
          <a:prstGeom prst="rect">
            <a:avLst/>
          </a:prstGeom>
          <a:noFill/>
          <a:ln w="57150">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6" name="Picture 25">
            <a:extLst>
              <a:ext uri="{FF2B5EF4-FFF2-40B4-BE49-F238E27FC236}">
                <a16:creationId xmlns:a16="http://schemas.microsoft.com/office/drawing/2014/main" id="{E9A95DFA-D295-4F57-9B01-A833F92DB15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48051" y="3995050"/>
            <a:ext cx="3796036" cy="1061828"/>
          </a:xfrm>
          <a:prstGeom prst="rect">
            <a:avLst/>
          </a:prstGeom>
        </p:spPr>
      </p:pic>
      <p:sp>
        <p:nvSpPr>
          <p:cNvPr id="27" name="Rectangle 26">
            <a:extLst>
              <a:ext uri="{FF2B5EF4-FFF2-40B4-BE49-F238E27FC236}">
                <a16:creationId xmlns:a16="http://schemas.microsoft.com/office/drawing/2014/main" id="{762D023D-FDA1-4627-971F-CE3794C65CC5}"/>
              </a:ext>
            </a:extLst>
          </p:cNvPr>
          <p:cNvSpPr/>
          <p:nvPr/>
        </p:nvSpPr>
        <p:spPr>
          <a:xfrm>
            <a:off x="4648051" y="3943965"/>
            <a:ext cx="3862142" cy="106182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5BA049A3-AFD8-43A3-940C-3F4B39119E7B}"/>
              </a:ext>
            </a:extLst>
          </p:cNvPr>
          <p:cNvSpPr txBox="1"/>
          <p:nvPr/>
        </p:nvSpPr>
        <p:spPr>
          <a:xfrm>
            <a:off x="6096000" y="5075997"/>
            <a:ext cx="6096000" cy="1815882"/>
          </a:xfrm>
          <a:prstGeom prst="rect">
            <a:avLst/>
          </a:prstGeom>
          <a:noFill/>
        </p:spPr>
        <p:txBody>
          <a:bodyPr wrap="square" rtlCol="0">
            <a:spAutoFit/>
          </a:bodyPr>
          <a:lstStyle/>
          <a:p>
            <a:r>
              <a:rPr lang="en-US" sz="1600" b="1" u="sng" dirty="0">
                <a:solidFill>
                  <a:srgbClr val="FF0000"/>
                </a:solidFill>
                <a:latin typeface="Arial" panose="020B0604020202020204" pitchFamily="34" charset="0"/>
                <a:cs typeface="Arial" panose="020B0604020202020204" pitchFamily="34" charset="0"/>
              </a:rPr>
              <a:t>Interpretation:</a:t>
            </a:r>
          </a:p>
          <a:p>
            <a:r>
              <a:rPr lang="en-US" sz="1600" dirty="0">
                <a:solidFill>
                  <a:srgbClr val="FF0000"/>
                </a:solidFill>
                <a:latin typeface="Arial" panose="020B0604020202020204" pitchFamily="34" charset="0"/>
                <a:cs typeface="Arial" panose="020B0604020202020204" pitchFamily="34" charset="0"/>
              </a:rPr>
              <a:t>From side by side bar chart we can see that for majority of students that use different mobile network have rated most of the network as good and few as excellent, Students have also given a rating of average for some networks like Chatr and Freedom. Since more than 20% of cell count is less than 5 so, we are unable to use the chi-square statistics.</a:t>
            </a:r>
            <a:endParaRPr lang="en-IN" dirty="0"/>
          </a:p>
        </p:txBody>
      </p:sp>
      <p:pic>
        <p:nvPicPr>
          <p:cNvPr id="2" name="last">
            <a:hlinkClick r:id="" action="ppaction://media"/>
            <a:extLst>
              <a:ext uri="{FF2B5EF4-FFF2-40B4-BE49-F238E27FC236}">
                <a16:creationId xmlns:a16="http://schemas.microsoft.com/office/drawing/2014/main" id="{8F12F1B5-431B-4D57-82F1-15B8516BDF68}"/>
              </a:ext>
            </a:extLst>
          </p:cNvPr>
          <p:cNvPicPr>
            <a:picLocks noChangeAspect="1"/>
          </p:cNvPicPr>
          <p:nvPr>
            <a:videoFile r:link="rId1"/>
            <p:extLst>
              <p:ext uri="{DAA4B4D4-6D71-4841-9C94-3DE7FCFB9230}">
                <p14:media xmlns:p14="http://schemas.microsoft.com/office/powerpoint/2010/main" r:embed="rId2">
                  <p14:trim end="400"/>
                </p14:media>
              </p:ext>
            </p:extLst>
          </p:nvPr>
        </p:nvPicPr>
        <p:blipFill>
          <a:blip r:embed="rId6"/>
          <a:stretch>
            <a:fillRect/>
          </a:stretch>
        </p:blipFill>
        <p:spPr>
          <a:xfrm>
            <a:off x="11625612" y="132756"/>
            <a:ext cx="406400" cy="406400"/>
          </a:xfrm>
          <a:prstGeom prst="rect">
            <a:avLst/>
          </a:prstGeom>
        </p:spPr>
      </p:pic>
    </p:spTree>
    <p:extLst>
      <p:ext uri="{BB962C8B-B14F-4D97-AF65-F5344CB8AC3E}">
        <p14:creationId xmlns:p14="http://schemas.microsoft.com/office/powerpoint/2010/main" val="785970084"/>
      </p:ext>
    </p:extLst>
  </p:cSld>
  <p:clrMapOvr>
    <a:masterClrMapping/>
  </p:clrMapOvr>
  <mc:AlternateContent xmlns:mc="http://schemas.openxmlformats.org/markup-compatibility/2006" xmlns:p14="http://schemas.microsoft.com/office/powerpoint/2010/main">
    <mc:Choice Requires="p14">
      <p:transition spd="med" p14:dur="700" advTm="25410">
        <p:fade/>
      </p:transition>
    </mc:Choice>
    <mc:Fallback xmlns="">
      <p:transition spd="med" advTm="2541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2541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endCondLst>
                    <p:cond evt="onStopAudio" delay="0">
                      <p:tgtEl>
                        <p:sldTgt/>
                      </p:tgtEl>
                    </p:cond>
                  </p:endCondLst>
                </p:cTn>
                <p:tgtEl>
                  <p:spTgt spid="2"/>
                </p:tgtEl>
              </p:cMediaNode>
            </p:vide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0A8A4"/>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B2EFACC-24AA-4703-BE5B-F8261FC7EAF9}"/>
              </a:ext>
            </a:extLst>
          </p:cNvPr>
          <p:cNvPicPr>
            <a:picLocks noChangeAspect="1"/>
          </p:cNvPicPr>
          <p:nvPr/>
        </p:nvPicPr>
        <p:blipFill rotWithShape="1">
          <a:blip r:embed="rId4">
            <a:extLst>
              <a:ext uri="{28A0092B-C50C-407E-A947-70E740481C1C}">
                <a14:useLocalDpi xmlns:a14="http://schemas.microsoft.com/office/drawing/2010/main" val="0"/>
              </a:ext>
            </a:extLst>
          </a:blip>
          <a:srcRect l="8296" r="12436"/>
          <a:stretch/>
        </p:blipFill>
        <p:spPr>
          <a:xfrm>
            <a:off x="203200" y="2293983"/>
            <a:ext cx="5293360" cy="3810000"/>
          </a:xfrm>
          <a:prstGeom prst="rect">
            <a:avLst/>
          </a:prstGeom>
        </p:spPr>
      </p:pic>
      <p:sp>
        <p:nvSpPr>
          <p:cNvPr id="6" name="Rectangle 5">
            <a:extLst>
              <a:ext uri="{FF2B5EF4-FFF2-40B4-BE49-F238E27FC236}">
                <a16:creationId xmlns:a16="http://schemas.microsoft.com/office/drawing/2014/main" id="{FC1BEF20-DAFC-44E1-9E86-0C58EBA33059}"/>
              </a:ext>
            </a:extLst>
          </p:cNvPr>
          <p:cNvSpPr/>
          <p:nvPr/>
        </p:nvSpPr>
        <p:spPr>
          <a:xfrm>
            <a:off x="0" y="590550"/>
            <a:ext cx="5410200" cy="100012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BD8B6456-3B45-4CE6-AF65-E8D4E3BED7AD}"/>
              </a:ext>
            </a:extLst>
          </p:cNvPr>
          <p:cNvSpPr txBox="1"/>
          <p:nvPr/>
        </p:nvSpPr>
        <p:spPr>
          <a:xfrm>
            <a:off x="423076" y="536614"/>
            <a:ext cx="4362450" cy="1107996"/>
          </a:xfrm>
          <a:prstGeom prst="rect">
            <a:avLst/>
          </a:prstGeom>
          <a:noFill/>
        </p:spPr>
        <p:txBody>
          <a:bodyPr wrap="square" rtlCol="0">
            <a:spAutoFit/>
          </a:bodyPr>
          <a:lstStyle/>
          <a:p>
            <a:r>
              <a:rPr lang="en-US" sz="6600" dirty="0">
                <a:latin typeface="Arial" panose="020B0604020202020204" pitchFamily="34" charset="0"/>
                <a:cs typeface="Arial" panose="020B0604020202020204" pitchFamily="34" charset="0"/>
              </a:rPr>
              <a:t>Summary</a:t>
            </a:r>
            <a:endParaRPr lang="en-IN" sz="6600"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50752BDD-FC21-42ED-BB30-A6EFB9F673ED}"/>
              </a:ext>
            </a:extLst>
          </p:cNvPr>
          <p:cNvSpPr txBox="1"/>
          <p:nvPr/>
        </p:nvSpPr>
        <p:spPr>
          <a:xfrm>
            <a:off x="5630076" y="1184618"/>
            <a:ext cx="6358724" cy="5355312"/>
          </a:xfrm>
          <a:prstGeom prst="rect">
            <a:avLst/>
          </a:prstGeom>
          <a:noFill/>
        </p:spPr>
        <p:txBody>
          <a:bodyPr wrap="square" rtlCol="0">
            <a:spAutoFit/>
          </a:bodyPr>
          <a:lstStyle/>
          <a:p>
            <a:pPr marL="285750" indent="-285750">
              <a:buFont typeface="Arial" panose="020B0604020202020204" pitchFamily="34" charset="0"/>
              <a:buChar char="•"/>
            </a:pPr>
            <a:endParaRPr lang="en-US" dirty="0">
              <a:solidFill>
                <a:schemeClr val="bg1"/>
              </a:solidFill>
            </a:endParaRPr>
          </a:p>
          <a:p>
            <a:endParaRPr lang="en-US" dirty="0">
              <a:solidFill>
                <a:schemeClr val="bg1"/>
              </a:solidFill>
            </a:endParaRPr>
          </a:p>
          <a:p>
            <a:pPr marL="285750" indent="-285750">
              <a:buFont typeface="Arial" panose="020B0604020202020204" pitchFamily="34" charset="0"/>
              <a:buChar char="•"/>
            </a:pPr>
            <a:r>
              <a:rPr lang="en-US" b="1" dirty="0">
                <a:solidFill>
                  <a:schemeClr val="bg1"/>
                </a:solidFill>
                <a:latin typeface="Arial" panose="020B0604020202020204" pitchFamily="34" charset="0"/>
                <a:cs typeface="Arial" panose="020B0604020202020204" pitchFamily="34" charset="0"/>
              </a:rPr>
              <a:t>In our study, we have more male members in our data set and most of the students have 3-4 courses in their spring semester 2018.</a:t>
            </a:r>
          </a:p>
          <a:p>
            <a:pPr marL="285750" indent="-285750">
              <a:buFont typeface="Arial" panose="020B0604020202020204" pitchFamily="34" charset="0"/>
              <a:buChar char="•"/>
            </a:pPr>
            <a:endParaRPr lang="en-US" b="1" dirty="0">
              <a:solidFill>
                <a:schemeClr val="bg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solidFill>
                  <a:schemeClr val="bg1"/>
                </a:solidFill>
                <a:latin typeface="Arial" panose="020B0604020202020204" pitchFamily="34" charset="0"/>
                <a:cs typeface="Arial" panose="020B0604020202020204" pitchFamily="34" charset="0"/>
              </a:rPr>
              <a:t>Students spend 5-20 hours every week on the network and males tend to spend more time on network as compared to female</a:t>
            </a:r>
          </a:p>
          <a:p>
            <a:pPr marL="285750" indent="-285750">
              <a:buFont typeface="Arial" panose="020B0604020202020204" pitchFamily="34" charset="0"/>
              <a:buChar char="•"/>
            </a:pPr>
            <a:endParaRPr lang="en-US" b="1" dirty="0">
              <a:solidFill>
                <a:schemeClr val="bg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solidFill>
                  <a:schemeClr val="bg1"/>
                </a:solidFill>
                <a:latin typeface="Arial" panose="020B0604020202020204" pitchFamily="34" charset="0"/>
                <a:cs typeface="Arial" panose="020B0604020202020204" pitchFamily="34" charset="0"/>
              </a:rPr>
              <a:t>The monthly bill that students usually pay range from $50 to $85 and they are satisfied with their monthly bill. On the other hand for every additional GB of data they need to pay $4.52.</a:t>
            </a:r>
          </a:p>
          <a:p>
            <a:pPr marL="285750" indent="-285750">
              <a:buFont typeface="Arial" panose="020B0604020202020204" pitchFamily="34" charset="0"/>
              <a:buChar char="•"/>
            </a:pPr>
            <a:endParaRPr lang="en-US" b="1" dirty="0">
              <a:solidFill>
                <a:schemeClr val="bg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solidFill>
                  <a:schemeClr val="bg1"/>
                </a:solidFill>
                <a:latin typeface="Arial" panose="020B0604020202020204" pitchFamily="34" charset="0"/>
                <a:cs typeface="Arial" panose="020B0604020202020204" pitchFamily="34" charset="0"/>
              </a:rPr>
              <a:t>Students get a monthly data of 3-8 GB  and they almost use all the available data and the amount of data left behind unused at the end of month is very low.</a:t>
            </a:r>
          </a:p>
        </p:txBody>
      </p:sp>
      <p:pic>
        <p:nvPicPr>
          <p:cNvPr id="2" name="summary">
            <a:hlinkClick r:id="" action="ppaction://media"/>
            <a:extLst>
              <a:ext uri="{FF2B5EF4-FFF2-40B4-BE49-F238E27FC236}">
                <a16:creationId xmlns:a16="http://schemas.microsoft.com/office/drawing/2014/main" id="{DCCEB3FB-BD29-4A0A-9F6F-C3A756110B9B}"/>
              </a:ext>
            </a:extLst>
          </p:cNvPr>
          <p:cNvPicPr>
            <a:picLocks noChangeAspect="1"/>
          </p:cNvPicPr>
          <p:nvPr>
            <a:videoFile r:link="rId1"/>
            <p:extLst>
              <p:ext uri="{DAA4B4D4-6D71-4841-9C94-3DE7FCFB9230}">
                <p14:media xmlns:p14="http://schemas.microsoft.com/office/powerpoint/2010/main" r:embed="rId2">
                  <p14:trim st="2649" end="1245.3958"/>
                </p14:media>
              </p:ext>
            </p:extLst>
          </p:nvPr>
        </p:nvPicPr>
        <p:blipFill>
          <a:blip r:embed="rId5"/>
          <a:stretch>
            <a:fillRect/>
          </a:stretch>
        </p:blipFill>
        <p:spPr>
          <a:xfrm>
            <a:off x="11565724" y="312990"/>
            <a:ext cx="406400" cy="406400"/>
          </a:xfrm>
          <a:prstGeom prst="rect">
            <a:avLst/>
          </a:prstGeom>
        </p:spPr>
      </p:pic>
    </p:spTree>
    <p:extLst>
      <p:ext uri="{BB962C8B-B14F-4D97-AF65-F5344CB8AC3E}">
        <p14:creationId xmlns:p14="http://schemas.microsoft.com/office/powerpoint/2010/main" val="994929608"/>
      </p:ext>
    </p:extLst>
  </p:cSld>
  <p:clrMapOvr>
    <a:masterClrMapping/>
  </p:clrMapOvr>
  <mc:AlternateContent xmlns:mc="http://schemas.openxmlformats.org/markup-compatibility/2006" xmlns:p14="http://schemas.microsoft.com/office/powerpoint/2010/main">
    <mc:Choice Requires="p14">
      <p:transition spd="med" p14:dur="700" advTm="76010">
        <p:fade/>
      </p:transition>
    </mc:Choice>
    <mc:Fallback xmlns="">
      <p:transition spd="med" advTm="7601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7535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endCondLst>
                    <p:cond evt="onStopAudio" delay="0">
                      <p:tgtEl>
                        <p:sldTgt/>
                      </p:tgtEl>
                    </p:cond>
                  </p:endCondLst>
                </p:cTn>
                <p:tgtEl>
                  <p:spTgt spid="2"/>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65000"/>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E5DF0A1-BA87-4C2B-B48D-A41A17EBC82C}"/>
              </a:ext>
            </a:extLst>
          </p:cNvPr>
          <p:cNvSpPr/>
          <p:nvPr/>
        </p:nvSpPr>
        <p:spPr>
          <a:xfrm>
            <a:off x="0" y="528320"/>
            <a:ext cx="6014720" cy="128016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5622B178-59C6-4881-8566-EF9AB449C0C2}"/>
              </a:ext>
            </a:extLst>
          </p:cNvPr>
          <p:cNvSpPr txBox="1"/>
          <p:nvPr/>
        </p:nvSpPr>
        <p:spPr>
          <a:xfrm>
            <a:off x="375920" y="660568"/>
            <a:ext cx="5720080" cy="1015663"/>
          </a:xfrm>
          <a:prstGeom prst="rect">
            <a:avLst/>
          </a:prstGeom>
          <a:noFill/>
        </p:spPr>
        <p:txBody>
          <a:bodyPr wrap="square" rtlCol="0">
            <a:spAutoFit/>
          </a:bodyPr>
          <a:lstStyle/>
          <a:p>
            <a:r>
              <a:rPr lang="en-US" sz="6000" dirty="0">
                <a:latin typeface="Arial" panose="020B0604020202020204" pitchFamily="34" charset="0"/>
                <a:cs typeface="Arial" panose="020B0604020202020204" pitchFamily="34" charset="0"/>
              </a:rPr>
              <a:t>Meet our Team</a:t>
            </a:r>
            <a:endParaRPr lang="en-IN" sz="6000" dirty="0">
              <a:latin typeface="Arial" panose="020B0604020202020204" pitchFamily="34" charset="0"/>
              <a:cs typeface="Arial" panose="020B0604020202020204" pitchFamily="34" charset="0"/>
            </a:endParaRPr>
          </a:p>
        </p:txBody>
      </p:sp>
      <p:sp>
        <p:nvSpPr>
          <p:cNvPr id="8" name="Oval 7">
            <a:extLst>
              <a:ext uri="{FF2B5EF4-FFF2-40B4-BE49-F238E27FC236}">
                <a16:creationId xmlns:a16="http://schemas.microsoft.com/office/drawing/2014/main" id="{81E2D483-CB4B-4ED7-B00B-AC6CA9E957E4}"/>
              </a:ext>
            </a:extLst>
          </p:cNvPr>
          <p:cNvSpPr/>
          <p:nvPr/>
        </p:nvSpPr>
        <p:spPr>
          <a:xfrm>
            <a:off x="878205" y="2333625"/>
            <a:ext cx="2228850" cy="2952750"/>
          </a:xfrm>
          <a:prstGeom prst="ellipse">
            <a:avLst/>
          </a:prstGeom>
          <a:blipFill dpi="0" rotWithShape="1">
            <a:blip r:embed="rId3">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Oval 8">
            <a:extLst>
              <a:ext uri="{FF2B5EF4-FFF2-40B4-BE49-F238E27FC236}">
                <a16:creationId xmlns:a16="http://schemas.microsoft.com/office/drawing/2014/main" id="{395F694E-3269-426E-BF19-56881F9A21DF}"/>
              </a:ext>
            </a:extLst>
          </p:cNvPr>
          <p:cNvSpPr/>
          <p:nvPr/>
        </p:nvSpPr>
        <p:spPr>
          <a:xfrm>
            <a:off x="4595495" y="2333625"/>
            <a:ext cx="2228850" cy="2952750"/>
          </a:xfrm>
          <a:prstGeom prst="ellipse">
            <a:avLst/>
          </a:prstGeom>
          <a:blipFill dpi="0" rotWithShape="1">
            <a:blip r:embed="rId4">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Oval 9">
            <a:extLst>
              <a:ext uri="{FF2B5EF4-FFF2-40B4-BE49-F238E27FC236}">
                <a16:creationId xmlns:a16="http://schemas.microsoft.com/office/drawing/2014/main" id="{A9B3C028-F930-493F-A0E5-D88F3F98D8F7}"/>
              </a:ext>
            </a:extLst>
          </p:cNvPr>
          <p:cNvSpPr/>
          <p:nvPr/>
        </p:nvSpPr>
        <p:spPr>
          <a:xfrm>
            <a:off x="8382000" y="2333625"/>
            <a:ext cx="2228850" cy="2952750"/>
          </a:xfrm>
          <a:prstGeom prst="ellipse">
            <a:avLst/>
          </a:prstGeom>
          <a:blipFill dpi="0" rotWithShape="1">
            <a:blip r:embed="rId5">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TextBox 10">
            <a:extLst>
              <a:ext uri="{FF2B5EF4-FFF2-40B4-BE49-F238E27FC236}">
                <a16:creationId xmlns:a16="http://schemas.microsoft.com/office/drawing/2014/main" id="{B1231868-494A-4787-A3C0-DA9109681909}"/>
              </a:ext>
            </a:extLst>
          </p:cNvPr>
          <p:cNvSpPr txBox="1"/>
          <p:nvPr/>
        </p:nvSpPr>
        <p:spPr>
          <a:xfrm>
            <a:off x="4009707" y="5372784"/>
            <a:ext cx="3400425" cy="646331"/>
          </a:xfrm>
          <a:prstGeom prst="rect">
            <a:avLst/>
          </a:prstGeom>
          <a:noFill/>
        </p:spPr>
        <p:txBody>
          <a:bodyPr wrap="square" rtlCol="0">
            <a:spAutoFit/>
          </a:bodyPr>
          <a:lstStyle/>
          <a:p>
            <a:pPr algn="ctr"/>
            <a:r>
              <a:rPr lang="en-US" b="1" dirty="0">
                <a:solidFill>
                  <a:schemeClr val="bg1"/>
                </a:solidFill>
                <a:latin typeface="Arial" panose="020B0604020202020204" pitchFamily="34" charset="0"/>
                <a:cs typeface="Arial" panose="020B0604020202020204" pitchFamily="34" charset="0"/>
              </a:rPr>
              <a:t>Mehak Chatrath</a:t>
            </a:r>
          </a:p>
          <a:p>
            <a:pPr algn="ctr"/>
            <a:r>
              <a:rPr lang="en-US" b="1" dirty="0">
                <a:solidFill>
                  <a:schemeClr val="bg1"/>
                </a:solidFill>
                <a:latin typeface="Arial" panose="020B0604020202020204" pitchFamily="34" charset="0"/>
                <a:cs typeface="Arial" panose="020B0604020202020204" pitchFamily="34" charset="0"/>
              </a:rPr>
              <a:t>100370805</a:t>
            </a:r>
            <a:endParaRPr lang="en-IN" b="1" dirty="0">
              <a:solidFill>
                <a:schemeClr val="bg1"/>
              </a:solidFill>
              <a:latin typeface="Arial" panose="020B0604020202020204" pitchFamily="34" charset="0"/>
              <a:cs typeface="Arial" panose="020B0604020202020204" pitchFamily="34" charset="0"/>
            </a:endParaRPr>
          </a:p>
        </p:txBody>
      </p:sp>
      <p:sp>
        <p:nvSpPr>
          <p:cNvPr id="12" name="TextBox 11">
            <a:extLst>
              <a:ext uri="{FF2B5EF4-FFF2-40B4-BE49-F238E27FC236}">
                <a16:creationId xmlns:a16="http://schemas.microsoft.com/office/drawing/2014/main" id="{9A97CC07-C137-40AD-B09F-7F3327DFF9B5}"/>
              </a:ext>
            </a:extLst>
          </p:cNvPr>
          <p:cNvSpPr txBox="1"/>
          <p:nvPr/>
        </p:nvSpPr>
        <p:spPr>
          <a:xfrm>
            <a:off x="880110" y="5372784"/>
            <a:ext cx="2085975" cy="646331"/>
          </a:xfrm>
          <a:prstGeom prst="rect">
            <a:avLst/>
          </a:prstGeom>
          <a:noFill/>
        </p:spPr>
        <p:txBody>
          <a:bodyPr wrap="square" rtlCol="0">
            <a:spAutoFit/>
          </a:bodyPr>
          <a:lstStyle/>
          <a:p>
            <a:pPr algn="ctr"/>
            <a:r>
              <a:rPr lang="en-IN" b="1" dirty="0">
                <a:solidFill>
                  <a:schemeClr val="bg1"/>
                </a:solidFill>
                <a:latin typeface="Arial" panose="020B0604020202020204" pitchFamily="34" charset="0"/>
                <a:cs typeface="Arial" panose="020B0604020202020204" pitchFamily="34" charset="0"/>
              </a:rPr>
              <a:t>Sinisa Nezic 100370560</a:t>
            </a:r>
          </a:p>
        </p:txBody>
      </p:sp>
      <p:sp>
        <p:nvSpPr>
          <p:cNvPr id="13" name="TextBox 12">
            <a:extLst>
              <a:ext uri="{FF2B5EF4-FFF2-40B4-BE49-F238E27FC236}">
                <a16:creationId xmlns:a16="http://schemas.microsoft.com/office/drawing/2014/main" id="{ABE72194-9E25-4D54-8B6A-F79C5595408E}"/>
              </a:ext>
            </a:extLst>
          </p:cNvPr>
          <p:cNvSpPr txBox="1"/>
          <p:nvPr/>
        </p:nvSpPr>
        <p:spPr>
          <a:xfrm>
            <a:off x="8978900" y="5372784"/>
            <a:ext cx="1714500" cy="923330"/>
          </a:xfrm>
          <a:prstGeom prst="rect">
            <a:avLst/>
          </a:prstGeom>
          <a:noFill/>
        </p:spPr>
        <p:txBody>
          <a:bodyPr wrap="square" rtlCol="0">
            <a:spAutoFit/>
          </a:bodyPr>
          <a:lstStyle/>
          <a:p>
            <a:r>
              <a:rPr lang="en-US" b="1" dirty="0">
                <a:solidFill>
                  <a:schemeClr val="bg1"/>
                </a:solidFill>
                <a:latin typeface="Arial" panose="020B0604020202020204" pitchFamily="34" charset="0"/>
                <a:cs typeface="Arial" panose="020B0604020202020204" pitchFamily="34" charset="0"/>
              </a:rPr>
              <a:t>   Saurav</a:t>
            </a:r>
          </a:p>
          <a:p>
            <a:r>
              <a:rPr lang="en-US" b="1" dirty="0">
                <a:solidFill>
                  <a:schemeClr val="bg1"/>
                </a:solidFill>
                <a:latin typeface="Arial" panose="020B0604020202020204" pitchFamily="34" charset="0"/>
                <a:cs typeface="Arial" panose="020B0604020202020204" pitchFamily="34" charset="0"/>
              </a:rPr>
              <a:t>100358145</a:t>
            </a:r>
          </a:p>
          <a:p>
            <a:endParaRPr lang="en-IN" dirty="0"/>
          </a:p>
        </p:txBody>
      </p:sp>
      <p:sp>
        <p:nvSpPr>
          <p:cNvPr id="14" name="Rectangle 13">
            <a:extLst>
              <a:ext uri="{FF2B5EF4-FFF2-40B4-BE49-F238E27FC236}">
                <a16:creationId xmlns:a16="http://schemas.microsoft.com/office/drawing/2014/main" id="{FC3E57B5-F609-48DD-868E-92022DA72AD8}"/>
              </a:ext>
            </a:extLst>
          </p:cNvPr>
          <p:cNvSpPr/>
          <p:nvPr/>
        </p:nvSpPr>
        <p:spPr>
          <a:xfrm>
            <a:off x="9702800" y="368012"/>
            <a:ext cx="2489200" cy="77216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663FB8C0-D463-457E-A36A-FADA8B55B55A}"/>
              </a:ext>
            </a:extLst>
          </p:cNvPr>
          <p:cNvSpPr txBox="1"/>
          <p:nvPr/>
        </p:nvSpPr>
        <p:spPr>
          <a:xfrm>
            <a:off x="10008870" y="461704"/>
            <a:ext cx="2407920" cy="584775"/>
          </a:xfrm>
          <a:prstGeom prst="rect">
            <a:avLst/>
          </a:prstGeom>
          <a:noFill/>
        </p:spPr>
        <p:txBody>
          <a:bodyPr wrap="square" rtlCol="0">
            <a:spAutoFit/>
          </a:bodyPr>
          <a:lstStyle/>
          <a:p>
            <a:r>
              <a:rPr lang="en-US" sz="3200" b="1" dirty="0">
                <a:latin typeface="Arial" panose="020B0604020202020204" pitchFamily="34" charset="0"/>
                <a:cs typeface="Arial" panose="020B0604020202020204" pitchFamily="34" charset="0"/>
              </a:rPr>
              <a:t>Group 7</a:t>
            </a:r>
            <a:endParaRPr lang="en-IN" sz="32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99717563"/>
      </p:ext>
    </p:extLst>
  </p:cSld>
  <p:clrMapOvr>
    <a:masterClrMapping/>
  </p:clrMapOvr>
  <mc:AlternateContent xmlns:mc="http://schemas.openxmlformats.org/markup-compatibility/2006" xmlns:p14="http://schemas.microsoft.com/office/powerpoint/2010/main">
    <mc:Choice Requires="p14">
      <p:transition spd="med" p14:dur="700" advClick="0" advTm="3000">
        <p:fade/>
      </p:transition>
    </mc:Choice>
    <mc:Fallback xmlns="">
      <p:transition spd="med" advClick="0" advTm="300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35000"/>
            <a:lum/>
          </a:blip>
          <a:srcRect/>
          <a:stretch>
            <a:fillRect t="-12000" b="-12000"/>
          </a:stretch>
        </a:blip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3E64B97C-3ECB-4EDB-BF9E-1A334AFC0997}"/>
              </a:ext>
            </a:extLst>
          </p:cNvPr>
          <p:cNvSpPr txBox="1"/>
          <p:nvPr/>
        </p:nvSpPr>
        <p:spPr>
          <a:xfrm>
            <a:off x="419100" y="295275"/>
            <a:ext cx="6343650" cy="1200329"/>
          </a:xfrm>
          <a:prstGeom prst="rect">
            <a:avLst/>
          </a:prstGeom>
          <a:noFill/>
        </p:spPr>
        <p:txBody>
          <a:bodyPr wrap="square" rtlCol="0">
            <a:spAutoFit/>
          </a:bodyPr>
          <a:lstStyle/>
          <a:p>
            <a:r>
              <a:rPr lang="en-US" sz="7200" dirty="0">
                <a:latin typeface="Arial" panose="020B0604020202020204" pitchFamily="34" charset="0"/>
                <a:cs typeface="Arial" panose="020B0604020202020204" pitchFamily="34" charset="0"/>
              </a:rPr>
              <a:t> Conclusion</a:t>
            </a:r>
            <a:endParaRPr lang="en-IN" sz="7200" dirty="0">
              <a:latin typeface="Arial" panose="020B0604020202020204" pitchFamily="34" charset="0"/>
              <a:cs typeface="Arial" panose="020B0604020202020204" pitchFamily="34" charset="0"/>
            </a:endParaRPr>
          </a:p>
        </p:txBody>
      </p:sp>
      <p:cxnSp>
        <p:nvCxnSpPr>
          <p:cNvPr id="12" name="Straight Connector 11">
            <a:extLst>
              <a:ext uri="{FF2B5EF4-FFF2-40B4-BE49-F238E27FC236}">
                <a16:creationId xmlns:a16="http://schemas.microsoft.com/office/drawing/2014/main" id="{CA983C47-5EBE-4C89-A816-F13EBAA4B834}"/>
              </a:ext>
            </a:extLst>
          </p:cNvPr>
          <p:cNvCxnSpPr/>
          <p:nvPr/>
        </p:nvCxnSpPr>
        <p:spPr>
          <a:xfrm>
            <a:off x="476250" y="1495604"/>
            <a:ext cx="6286500" cy="0"/>
          </a:xfrm>
          <a:prstGeom prst="line">
            <a:avLst/>
          </a:prstGeom>
          <a:ln w="28575">
            <a:solidFill>
              <a:srgbClr val="FFC000"/>
            </a:solidFill>
          </a:ln>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AC28E924-FA81-460A-8368-8EA6EE74D203}"/>
              </a:ext>
            </a:extLst>
          </p:cNvPr>
          <p:cNvCxnSpPr>
            <a:cxnSpLocks/>
          </p:cNvCxnSpPr>
          <p:nvPr/>
        </p:nvCxnSpPr>
        <p:spPr>
          <a:xfrm flipV="1">
            <a:off x="1200150" y="1895654"/>
            <a:ext cx="9363075" cy="1"/>
          </a:xfrm>
          <a:prstGeom prst="line">
            <a:avLst/>
          </a:prstGeom>
          <a:ln w="28575">
            <a:solidFill>
              <a:srgbClr val="FF0000"/>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9B963C5-E1CC-4316-8F19-82DE24861539}"/>
              </a:ext>
            </a:extLst>
          </p:cNvPr>
          <p:cNvCxnSpPr>
            <a:cxnSpLocks/>
          </p:cNvCxnSpPr>
          <p:nvPr/>
        </p:nvCxnSpPr>
        <p:spPr>
          <a:xfrm>
            <a:off x="9944100" y="1476733"/>
            <a:ext cx="2247900" cy="0"/>
          </a:xfrm>
          <a:prstGeom prst="line">
            <a:avLst/>
          </a:prstGeom>
          <a:ln w="28575">
            <a:solidFill>
              <a:srgbClr val="008A3E"/>
            </a:solidFill>
          </a:ln>
        </p:spPr>
        <p:style>
          <a:lnRef idx="1">
            <a:schemeClr val="dk1"/>
          </a:lnRef>
          <a:fillRef idx="0">
            <a:schemeClr val="dk1"/>
          </a:fillRef>
          <a:effectRef idx="0">
            <a:schemeClr val="dk1"/>
          </a:effectRef>
          <a:fontRef idx="minor">
            <a:schemeClr val="tx1"/>
          </a:fontRef>
        </p:style>
      </p:cxnSp>
      <p:sp>
        <p:nvSpPr>
          <p:cNvPr id="3" name="TextBox 2">
            <a:extLst>
              <a:ext uri="{FF2B5EF4-FFF2-40B4-BE49-F238E27FC236}">
                <a16:creationId xmlns:a16="http://schemas.microsoft.com/office/drawing/2014/main" id="{885FD7C0-6836-4FC7-9E1A-C65CA4B64324}"/>
              </a:ext>
            </a:extLst>
          </p:cNvPr>
          <p:cNvSpPr txBox="1"/>
          <p:nvPr/>
        </p:nvSpPr>
        <p:spPr>
          <a:xfrm>
            <a:off x="746760" y="2459504"/>
            <a:ext cx="10698480" cy="1938992"/>
          </a:xfrm>
          <a:prstGeom prst="rect">
            <a:avLst/>
          </a:prstGeom>
          <a:noFill/>
        </p:spPr>
        <p:txBody>
          <a:bodyPr wrap="square" rtlCol="0">
            <a:spAutoFit/>
          </a:bodyPr>
          <a:lstStyle/>
          <a:p>
            <a:endParaRPr lang="en-US" sz="2400" b="1" dirty="0">
              <a:latin typeface="Arial" panose="020B0604020202020204" pitchFamily="34" charset="0"/>
              <a:cs typeface="Arial" panose="020B0604020202020204" pitchFamily="34" charset="0"/>
            </a:endParaRPr>
          </a:p>
          <a:p>
            <a:pPr algn="just"/>
            <a:r>
              <a:rPr lang="en-US" sz="2400" b="1" dirty="0">
                <a:latin typeface="Arial" panose="020B0604020202020204" pitchFamily="34" charset="0"/>
                <a:cs typeface="Arial" panose="020B0604020202020204" pitchFamily="34" charset="0"/>
              </a:rPr>
              <a:t>From our study, we can conclude that Chatr, Fido and Rogers are the most popular mobile networks among the Langara students. But the among these three most popular mobile networks, Fido is the one which is used more by the students (34% students used Fido).</a:t>
            </a:r>
            <a:endParaRPr lang="en-IN" sz="2400" b="1" dirty="0">
              <a:latin typeface="Arial" panose="020B0604020202020204" pitchFamily="34" charset="0"/>
              <a:cs typeface="Arial" panose="020B0604020202020204" pitchFamily="34" charset="0"/>
            </a:endParaRPr>
          </a:p>
        </p:txBody>
      </p:sp>
      <p:pic>
        <p:nvPicPr>
          <p:cNvPr id="2" name="conclusion">
            <a:hlinkClick r:id="" action="ppaction://media"/>
            <a:extLst>
              <a:ext uri="{FF2B5EF4-FFF2-40B4-BE49-F238E27FC236}">
                <a16:creationId xmlns:a16="http://schemas.microsoft.com/office/drawing/2014/main" id="{8509857C-218A-4BFD-AFBF-5361CF05BF22}"/>
              </a:ext>
            </a:extLst>
          </p:cNvPr>
          <p:cNvPicPr>
            <a:picLocks noChangeAspect="1"/>
          </p:cNvPicPr>
          <p:nvPr>
            <a:audioFile r:link="rId1"/>
            <p:extLst>
              <p:ext uri="{DAA4B4D4-6D71-4841-9C94-3DE7FCFB9230}">
                <p14:media xmlns:p14="http://schemas.microsoft.com/office/powerpoint/2010/main" r:embed="rId2">
                  <p14:trim st="2304" end="2255"/>
                </p14:media>
              </p:ext>
            </p:extLst>
          </p:nvPr>
        </p:nvPicPr>
        <p:blipFill>
          <a:blip r:embed="rId5"/>
          <a:stretch>
            <a:fillRect/>
          </a:stretch>
        </p:blipFill>
        <p:spPr>
          <a:xfrm>
            <a:off x="11242040" y="295275"/>
            <a:ext cx="406400" cy="406400"/>
          </a:xfrm>
          <a:prstGeom prst="rect">
            <a:avLst/>
          </a:prstGeom>
        </p:spPr>
      </p:pic>
    </p:spTree>
    <p:extLst>
      <p:ext uri="{BB962C8B-B14F-4D97-AF65-F5344CB8AC3E}">
        <p14:creationId xmlns:p14="http://schemas.microsoft.com/office/powerpoint/2010/main" val="1806983463"/>
      </p:ext>
    </p:extLst>
  </p:cSld>
  <p:clrMapOvr>
    <a:masterClrMapping/>
  </p:clrMapOvr>
  <mc:AlternateContent xmlns:mc="http://schemas.openxmlformats.org/markup-compatibility/2006" xmlns:p14="http://schemas.microsoft.com/office/powerpoint/2010/main">
    <mc:Choice Requires="p14">
      <p:transition spd="med" p14:dur="700" advClick="0" advTm="24370">
        <p:fade/>
      </p:transition>
    </mc:Choice>
    <mc:Fallback xmlns="">
      <p:transition spd="med" advClick="0" advTm="2437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2434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0000"/>
            <a:lum/>
          </a:blip>
          <a:srcRect/>
          <a:stretch>
            <a:fillRect t="-30000" b="-10000"/>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A024E19-A0B1-4DDE-B6B9-F8AD0E07C6BA}"/>
              </a:ext>
            </a:extLst>
          </p:cNvPr>
          <p:cNvSpPr txBox="1"/>
          <p:nvPr/>
        </p:nvSpPr>
        <p:spPr>
          <a:xfrm>
            <a:off x="2357120" y="2497976"/>
            <a:ext cx="8575040" cy="1862048"/>
          </a:xfrm>
          <a:prstGeom prst="rect">
            <a:avLst/>
          </a:prstGeom>
          <a:noFill/>
        </p:spPr>
        <p:txBody>
          <a:bodyPr wrap="square" rtlCol="0">
            <a:spAutoFit/>
          </a:bodyPr>
          <a:lstStyle/>
          <a:p>
            <a:r>
              <a:rPr lang="en-US" sz="11500" b="1" dirty="0">
                <a:latin typeface="Arial" panose="020B0604020202020204" pitchFamily="34" charset="0"/>
                <a:cs typeface="Arial" panose="020B0604020202020204" pitchFamily="34" charset="0"/>
              </a:rPr>
              <a:t>Thank You </a:t>
            </a:r>
            <a:endParaRPr lang="en-IN" sz="11500" b="1" dirty="0">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EA496C6-164D-4BCE-8F61-3CD58ECECF86}"/>
              </a:ext>
            </a:extLst>
          </p:cNvPr>
          <p:cNvSpPr/>
          <p:nvPr/>
        </p:nvSpPr>
        <p:spPr>
          <a:xfrm>
            <a:off x="2133600" y="2199640"/>
            <a:ext cx="8036560" cy="245872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Rectangle 1">
            <a:extLst>
              <a:ext uri="{FF2B5EF4-FFF2-40B4-BE49-F238E27FC236}">
                <a16:creationId xmlns:a16="http://schemas.microsoft.com/office/drawing/2014/main" id="{D3BF56FA-F9A6-4386-878D-3D30E315A181}"/>
              </a:ext>
            </a:extLst>
          </p:cNvPr>
          <p:cNvSpPr/>
          <p:nvPr/>
        </p:nvSpPr>
        <p:spPr>
          <a:xfrm>
            <a:off x="1930400" y="1991360"/>
            <a:ext cx="8432800" cy="288544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157C138E-3D19-4F0A-ACF1-BEA39B60F796}"/>
              </a:ext>
            </a:extLst>
          </p:cNvPr>
          <p:cNvSpPr txBox="1"/>
          <p:nvPr/>
        </p:nvSpPr>
        <p:spPr>
          <a:xfrm>
            <a:off x="10170160" y="5476240"/>
            <a:ext cx="2265680" cy="1200329"/>
          </a:xfrm>
          <a:prstGeom prst="rect">
            <a:avLst/>
          </a:prstGeom>
          <a:noFill/>
        </p:spPr>
        <p:txBody>
          <a:bodyPr wrap="square" rtlCol="0">
            <a:spAutoFit/>
          </a:bodyPr>
          <a:lstStyle/>
          <a:p>
            <a:r>
              <a:rPr lang="en-US" b="1" dirty="0">
                <a:latin typeface="Arial" panose="020B0604020202020204" pitchFamily="34" charset="0"/>
                <a:cs typeface="Arial" panose="020B0604020202020204" pitchFamily="34" charset="0"/>
              </a:rPr>
              <a:t>Group 7</a:t>
            </a:r>
          </a:p>
          <a:p>
            <a:r>
              <a:rPr lang="en-US" b="1" dirty="0">
                <a:latin typeface="Arial" panose="020B0604020202020204" pitchFamily="34" charset="0"/>
                <a:cs typeface="Arial" panose="020B0604020202020204" pitchFamily="34" charset="0"/>
              </a:rPr>
              <a:t>Mehak Chatrath</a:t>
            </a:r>
          </a:p>
          <a:p>
            <a:r>
              <a:rPr lang="en-US" b="1" dirty="0">
                <a:latin typeface="Arial" panose="020B0604020202020204" pitchFamily="34" charset="0"/>
                <a:cs typeface="Arial" panose="020B0604020202020204" pitchFamily="34" charset="0"/>
              </a:rPr>
              <a:t>Sinisa Nezic</a:t>
            </a:r>
          </a:p>
          <a:p>
            <a:r>
              <a:rPr lang="en-US" b="1" dirty="0">
                <a:latin typeface="Arial" panose="020B0604020202020204" pitchFamily="34" charset="0"/>
                <a:cs typeface="Arial" panose="020B0604020202020204" pitchFamily="34" charset="0"/>
              </a:rPr>
              <a:t>Saurav</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5721698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A07514F-BB2B-4526-94D5-354710624AD8}"/>
              </a:ext>
            </a:extLst>
          </p:cNvPr>
          <p:cNvPicPr>
            <a:picLocks noChangeAspect="1"/>
          </p:cNvPicPr>
          <p:nvPr/>
        </p:nvPicPr>
        <p:blipFill rotWithShape="1">
          <a:blip r:embed="rId4">
            <a:extLst>
              <a:ext uri="{28A0092B-C50C-407E-A947-70E740481C1C}">
                <a14:useLocalDpi xmlns:a14="http://schemas.microsoft.com/office/drawing/2010/main" val="0"/>
              </a:ext>
            </a:extLst>
          </a:blip>
          <a:srcRect l="5271" t="5112" r="2556" b="7029"/>
          <a:stretch/>
        </p:blipFill>
        <p:spPr>
          <a:xfrm>
            <a:off x="0" y="1446088"/>
            <a:ext cx="4852070" cy="5112334"/>
          </a:xfrm>
          <a:prstGeom prst="rect">
            <a:avLst/>
          </a:prstGeom>
        </p:spPr>
      </p:pic>
      <p:sp>
        <p:nvSpPr>
          <p:cNvPr id="13" name="Rectangle 12">
            <a:extLst>
              <a:ext uri="{FF2B5EF4-FFF2-40B4-BE49-F238E27FC236}">
                <a16:creationId xmlns:a16="http://schemas.microsoft.com/office/drawing/2014/main" id="{7ECD79AF-A26D-406B-AB7C-8C2ED1C75809}"/>
              </a:ext>
            </a:extLst>
          </p:cNvPr>
          <p:cNvSpPr/>
          <p:nvPr/>
        </p:nvSpPr>
        <p:spPr>
          <a:xfrm>
            <a:off x="0" y="426229"/>
            <a:ext cx="5648325" cy="895350"/>
          </a:xfrm>
          <a:prstGeom prst="rect">
            <a:avLst/>
          </a:prstGeom>
          <a:solidFill>
            <a:srgbClr val="666699"/>
          </a:solidFill>
          <a:ln>
            <a:solidFill>
              <a:srgbClr val="6666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ED09158-805F-4EE7-88C3-BE26D95001BD}"/>
              </a:ext>
            </a:extLst>
          </p:cNvPr>
          <p:cNvSpPr txBox="1"/>
          <p:nvPr/>
        </p:nvSpPr>
        <p:spPr>
          <a:xfrm>
            <a:off x="157798" y="550738"/>
            <a:ext cx="5757862" cy="646331"/>
          </a:xfrm>
          <a:prstGeom prst="rect">
            <a:avLst/>
          </a:prstGeom>
          <a:noFill/>
        </p:spPr>
        <p:txBody>
          <a:bodyPr wrap="square" rtlCol="0">
            <a:spAutoFit/>
          </a:bodyPr>
          <a:lstStyle/>
          <a:p>
            <a:r>
              <a:rPr lang="en-US" sz="3600" dirty="0">
                <a:solidFill>
                  <a:schemeClr val="bg1"/>
                </a:solidFill>
                <a:latin typeface="Arial" panose="020B0604020202020204" pitchFamily="34" charset="0"/>
                <a:cs typeface="Arial" panose="020B0604020202020204" pitchFamily="34" charset="0"/>
              </a:rPr>
              <a:t>Introduction &amp; Objectives</a:t>
            </a:r>
            <a:endParaRPr lang="en-IN" sz="3600" dirty="0">
              <a:solidFill>
                <a:schemeClr val="bg1"/>
              </a:solidFill>
              <a:latin typeface="Arial" panose="020B0604020202020204" pitchFamily="34" charset="0"/>
              <a:cs typeface="Arial" panose="020B0604020202020204" pitchFamily="34" charset="0"/>
            </a:endParaRPr>
          </a:p>
        </p:txBody>
      </p:sp>
      <p:sp>
        <p:nvSpPr>
          <p:cNvPr id="15" name="TextBox 14">
            <a:extLst>
              <a:ext uri="{FF2B5EF4-FFF2-40B4-BE49-F238E27FC236}">
                <a16:creationId xmlns:a16="http://schemas.microsoft.com/office/drawing/2014/main" id="{1262C2D7-7F4C-4939-98FF-632D2CF467E5}"/>
              </a:ext>
            </a:extLst>
          </p:cNvPr>
          <p:cNvSpPr txBox="1"/>
          <p:nvPr/>
        </p:nvSpPr>
        <p:spPr>
          <a:xfrm>
            <a:off x="5397183" y="1312196"/>
            <a:ext cx="6691312" cy="6601807"/>
          </a:xfrm>
          <a:prstGeom prst="rect">
            <a:avLst/>
          </a:prstGeom>
          <a:noFill/>
        </p:spPr>
        <p:txBody>
          <a:bodyPr wrap="square" rtlCol="0">
            <a:spAutoFit/>
          </a:bodyPr>
          <a:lstStyle/>
          <a:p>
            <a:pPr marL="285750" indent="-285750">
              <a:lnSpc>
                <a:spcPct val="150000"/>
              </a:lnSpc>
              <a:buClr>
                <a:srgbClr val="666699"/>
              </a:buClr>
              <a:buFont typeface="Arial" panose="020B0604020202020204" pitchFamily="34" charset="0"/>
              <a:buChar char="•"/>
            </a:pPr>
            <a:r>
              <a:rPr lang="en-US" b="1" dirty="0">
                <a:solidFill>
                  <a:srgbClr val="666699"/>
                </a:solidFill>
                <a:latin typeface="Arial" panose="020B0604020202020204" pitchFamily="34" charset="0"/>
                <a:cs typeface="Arial" panose="020B0604020202020204" pitchFamily="34" charset="0"/>
              </a:rPr>
              <a:t>Data is collected from a sample of 100 students who were studying in Langara college during spring 2018 semester</a:t>
            </a:r>
          </a:p>
          <a:p>
            <a:pPr marL="285750" indent="-285750">
              <a:lnSpc>
                <a:spcPct val="150000"/>
              </a:lnSpc>
              <a:buClr>
                <a:srgbClr val="666699"/>
              </a:buClr>
              <a:buFont typeface="Arial" panose="020B0604020202020204" pitchFamily="34" charset="0"/>
              <a:buChar char="•"/>
            </a:pPr>
            <a:endParaRPr lang="en-US" b="1" dirty="0">
              <a:solidFill>
                <a:srgbClr val="666699"/>
              </a:solidFill>
              <a:latin typeface="Arial" panose="020B0604020202020204" pitchFamily="34" charset="0"/>
              <a:cs typeface="Arial" panose="020B0604020202020204" pitchFamily="34" charset="0"/>
            </a:endParaRPr>
          </a:p>
          <a:p>
            <a:pPr marL="285750" indent="-285750">
              <a:lnSpc>
                <a:spcPct val="150000"/>
              </a:lnSpc>
              <a:buClr>
                <a:srgbClr val="666699"/>
              </a:buClr>
              <a:buFont typeface="Arial" panose="020B0604020202020204" pitchFamily="34" charset="0"/>
              <a:buChar char="•"/>
            </a:pPr>
            <a:r>
              <a:rPr lang="en-US" b="1" dirty="0">
                <a:solidFill>
                  <a:srgbClr val="666699"/>
                </a:solidFill>
                <a:latin typeface="Arial" panose="020B0604020202020204" pitchFamily="34" charset="0"/>
                <a:cs typeface="Arial" panose="020B0604020202020204" pitchFamily="34" charset="0"/>
              </a:rPr>
              <a:t>The main objective of the study is to find our the most popular mobile network among the students</a:t>
            </a:r>
          </a:p>
          <a:p>
            <a:pPr marL="285750" indent="-285750">
              <a:lnSpc>
                <a:spcPct val="150000"/>
              </a:lnSpc>
              <a:buClr>
                <a:srgbClr val="666699"/>
              </a:buClr>
              <a:buFont typeface="Arial" panose="020B0604020202020204" pitchFamily="34" charset="0"/>
              <a:buChar char="•"/>
            </a:pPr>
            <a:endParaRPr lang="en-US" b="1" dirty="0">
              <a:solidFill>
                <a:srgbClr val="666699"/>
              </a:solidFill>
              <a:latin typeface="Arial" panose="020B0604020202020204" pitchFamily="34" charset="0"/>
              <a:cs typeface="Arial" panose="020B0604020202020204" pitchFamily="34" charset="0"/>
            </a:endParaRPr>
          </a:p>
          <a:p>
            <a:pPr marL="285750" indent="-285750">
              <a:lnSpc>
                <a:spcPct val="150000"/>
              </a:lnSpc>
              <a:buClr>
                <a:srgbClr val="666699"/>
              </a:buClr>
              <a:buFont typeface="Arial" panose="020B0604020202020204" pitchFamily="34" charset="0"/>
              <a:buChar char="•"/>
            </a:pPr>
            <a:r>
              <a:rPr lang="en-US" b="1" dirty="0">
                <a:solidFill>
                  <a:srgbClr val="666699"/>
                </a:solidFill>
                <a:latin typeface="Arial" panose="020B0604020202020204" pitchFamily="34" charset="0"/>
                <a:cs typeface="Arial" panose="020B0604020202020204" pitchFamily="34" charset="0"/>
              </a:rPr>
              <a:t>Sample here in the study is 100 langara students</a:t>
            </a:r>
          </a:p>
          <a:p>
            <a:pPr>
              <a:lnSpc>
                <a:spcPct val="150000"/>
              </a:lnSpc>
              <a:buClr>
                <a:srgbClr val="666699"/>
              </a:buClr>
            </a:pPr>
            <a:r>
              <a:rPr lang="en-US" b="1" dirty="0">
                <a:solidFill>
                  <a:srgbClr val="666699"/>
                </a:solidFill>
                <a:latin typeface="Arial" panose="020B0604020202020204" pitchFamily="34" charset="0"/>
                <a:cs typeface="Arial" panose="020B0604020202020204" pitchFamily="34" charset="0"/>
              </a:rPr>
              <a:t> </a:t>
            </a:r>
          </a:p>
          <a:p>
            <a:pPr marL="285750" indent="-285750">
              <a:lnSpc>
                <a:spcPct val="150000"/>
              </a:lnSpc>
              <a:buClr>
                <a:srgbClr val="666699"/>
              </a:buClr>
              <a:buFont typeface="Arial" panose="020B0604020202020204" pitchFamily="34" charset="0"/>
              <a:buChar char="•"/>
            </a:pPr>
            <a:r>
              <a:rPr lang="en-US" b="1" dirty="0">
                <a:solidFill>
                  <a:srgbClr val="666699"/>
                </a:solidFill>
                <a:latin typeface="Arial" panose="020B0604020202020204" pitchFamily="34" charset="0"/>
                <a:cs typeface="Arial" panose="020B0604020202020204" pitchFamily="34" charset="0"/>
              </a:rPr>
              <a:t>Elements are langara students</a:t>
            </a:r>
          </a:p>
          <a:p>
            <a:pPr marL="285750" indent="-285750">
              <a:lnSpc>
                <a:spcPct val="150000"/>
              </a:lnSpc>
              <a:buClr>
                <a:srgbClr val="666699"/>
              </a:buClr>
              <a:buFont typeface="Arial" panose="020B0604020202020204" pitchFamily="34" charset="0"/>
              <a:buChar char="•"/>
            </a:pPr>
            <a:endParaRPr lang="en-US" b="1" dirty="0">
              <a:solidFill>
                <a:srgbClr val="666699"/>
              </a:solidFill>
              <a:latin typeface="Arial" panose="020B0604020202020204" pitchFamily="34" charset="0"/>
              <a:cs typeface="Arial" panose="020B0604020202020204" pitchFamily="34" charset="0"/>
            </a:endParaRPr>
          </a:p>
          <a:p>
            <a:pPr marL="285750" indent="-285750">
              <a:lnSpc>
                <a:spcPct val="150000"/>
              </a:lnSpc>
              <a:buClr>
                <a:srgbClr val="666699"/>
              </a:buClr>
              <a:buFont typeface="Arial" panose="020B0604020202020204" pitchFamily="34" charset="0"/>
              <a:buChar char="•"/>
            </a:pPr>
            <a:r>
              <a:rPr lang="en-US" b="1" dirty="0">
                <a:solidFill>
                  <a:srgbClr val="666699"/>
                </a:solidFill>
                <a:latin typeface="Arial" panose="020B0604020202020204" pitchFamily="34" charset="0"/>
                <a:cs typeface="Arial" panose="020B0604020202020204" pitchFamily="34" charset="0"/>
              </a:rPr>
              <a:t>Population is all Langara students studying during spring 2018 semester</a:t>
            </a:r>
            <a:endParaRPr lang="en-US"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a:p>
            <a:endParaRPr lang="en-IN" dirty="0"/>
          </a:p>
        </p:txBody>
      </p:sp>
      <p:pic>
        <p:nvPicPr>
          <p:cNvPr id="2" name="introduction &amp; objectives">
            <a:hlinkClick r:id="" action="ppaction://media"/>
            <a:extLst>
              <a:ext uri="{FF2B5EF4-FFF2-40B4-BE49-F238E27FC236}">
                <a16:creationId xmlns:a16="http://schemas.microsoft.com/office/drawing/2014/main" id="{D7EE132D-151C-4119-B359-39F62660EDB0}"/>
              </a:ext>
            </a:extLst>
          </p:cNvPr>
          <p:cNvPicPr>
            <a:picLocks noChangeAspect="1"/>
          </p:cNvPicPr>
          <p:nvPr>
            <a:audioFile r:link="rId1"/>
            <p:extLst>
              <p:ext uri="{DAA4B4D4-6D71-4841-9C94-3DE7FCFB9230}">
                <p14:media xmlns:p14="http://schemas.microsoft.com/office/powerpoint/2010/main" r:embed="rId2">
                  <p14:trim st="1900" end="2176.5833"/>
                </p14:media>
              </p:ext>
            </p:extLst>
          </p:nvPr>
        </p:nvPicPr>
        <p:blipFill>
          <a:blip r:embed="rId5"/>
          <a:stretch>
            <a:fillRect/>
          </a:stretch>
        </p:blipFill>
        <p:spPr>
          <a:xfrm>
            <a:off x="11388725" y="407214"/>
            <a:ext cx="406400" cy="406400"/>
          </a:xfrm>
          <a:prstGeom prst="rect">
            <a:avLst/>
          </a:prstGeom>
        </p:spPr>
      </p:pic>
    </p:spTree>
    <p:extLst>
      <p:ext uri="{BB962C8B-B14F-4D97-AF65-F5344CB8AC3E}">
        <p14:creationId xmlns:p14="http://schemas.microsoft.com/office/powerpoint/2010/main" val="1251444316"/>
      </p:ext>
    </p:extLst>
  </p:cSld>
  <p:clrMapOvr>
    <a:masterClrMapping/>
  </p:clrMapOvr>
  <mc:AlternateContent xmlns:mc="http://schemas.openxmlformats.org/markup-compatibility/2006" xmlns:p14="http://schemas.microsoft.com/office/powerpoint/2010/main">
    <mc:Choice Requires="p14">
      <p:transition spd="med" p14:dur="700" advClick="0" advTm="23620">
        <p:fade/>
      </p:transition>
    </mc:Choice>
    <mc:Fallback xmlns="">
      <p:transition spd="med" advClick="0" advTm="2362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236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FE2F2B6-D228-46CD-9A5C-BAE87649A78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60" y="-17267"/>
            <a:ext cx="12182140" cy="6858000"/>
          </a:xfrm>
          <a:prstGeom prst="rect">
            <a:avLst/>
          </a:prstGeom>
        </p:spPr>
      </p:pic>
      <p:sp>
        <p:nvSpPr>
          <p:cNvPr id="4" name="TextBox 3">
            <a:extLst>
              <a:ext uri="{FF2B5EF4-FFF2-40B4-BE49-F238E27FC236}">
                <a16:creationId xmlns:a16="http://schemas.microsoft.com/office/drawing/2014/main" id="{C44709A1-4108-4F60-A154-B4C638871232}"/>
              </a:ext>
            </a:extLst>
          </p:cNvPr>
          <p:cNvSpPr txBox="1"/>
          <p:nvPr/>
        </p:nvSpPr>
        <p:spPr>
          <a:xfrm>
            <a:off x="284480" y="253722"/>
            <a:ext cx="8818880" cy="1107996"/>
          </a:xfrm>
          <a:prstGeom prst="rect">
            <a:avLst/>
          </a:prstGeom>
          <a:noFill/>
        </p:spPr>
        <p:txBody>
          <a:bodyPr wrap="square" rtlCol="0">
            <a:spAutoFit/>
          </a:bodyPr>
          <a:lstStyle/>
          <a:p>
            <a:r>
              <a:rPr lang="en-US" sz="6600" dirty="0">
                <a:latin typeface="Arial" panose="020B0604020202020204" pitchFamily="34" charset="0"/>
                <a:cs typeface="Arial" panose="020B0604020202020204" pitchFamily="34" charset="0"/>
              </a:rPr>
              <a:t>Methods</a:t>
            </a:r>
            <a:endParaRPr lang="en-IN" sz="6600"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7C812901-8510-4B79-B9AB-FD1B7E2785D9}"/>
              </a:ext>
            </a:extLst>
          </p:cNvPr>
          <p:cNvSpPr txBox="1"/>
          <p:nvPr/>
        </p:nvSpPr>
        <p:spPr>
          <a:xfrm>
            <a:off x="182880" y="1615440"/>
            <a:ext cx="8818880" cy="5355312"/>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IN" sz="1800" dirty="0">
                <a:solidFill>
                  <a:schemeClr val="bg1"/>
                </a:solidFill>
                <a:latin typeface="Arial" panose="020B0604020202020204" pitchFamily="34" charset="0"/>
                <a:cs typeface="Arial" panose="020B0604020202020204" pitchFamily="34" charset="0"/>
              </a:rPr>
              <a:t>Data used in the study is collected from </a:t>
            </a:r>
            <a:r>
              <a:rPr lang="en-IN" sz="1800" b="1" dirty="0">
                <a:solidFill>
                  <a:schemeClr val="bg1"/>
                </a:solidFill>
                <a:latin typeface="Arial" panose="020B0604020202020204" pitchFamily="34" charset="0"/>
                <a:cs typeface="Arial" panose="020B0604020202020204" pitchFamily="34" charset="0"/>
              </a:rPr>
              <a:t>Primary source </a:t>
            </a:r>
            <a:r>
              <a:rPr lang="en-IN" sz="1800" dirty="0">
                <a:solidFill>
                  <a:schemeClr val="bg1"/>
                </a:solidFill>
                <a:latin typeface="Arial" panose="020B0604020202020204" pitchFamily="34" charset="0"/>
                <a:cs typeface="Arial" panose="020B0604020202020204" pitchFamily="34" charset="0"/>
              </a:rPr>
              <a:t>of data (directly asked by the students through survey or interview)</a:t>
            </a:r>
          </a:p>
          <a:p>
            <a:pPr marL="285750" indent="-285750">
              <a:lnSpc>
                <a:spcPct val="150000"/>
              </a:lnSpc>
              <a:buFont typeface="Arial" panose="020B0604020202020204" pitchFamily="34" charset="0"/>
              <a:buChar char="•"/>
            </a:pPr>
            <a:endParaRPr lang="en-IN" sz="1800" dirty="0">
              <a:solidFill>
                <a:schemeClr val="bg1"/>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sz="1800" dirty="0">
                <a:solidFill>
                  <a:schemeClr val="bg1"/>
                </a:solidFill>
                <a:latin typeface="Arial" panose="020B0604020202020204" pitchFamily="34" charset="0"/>
                <a:cs typeface="Arial" panose="020B0604020202020204" pitchFamily="34" charset="0"/>
              </a:rPr>
              <a:t>Variables used in the study are as both qualitative and quantitative. V2, V5, V7, V12 are qualitative and rest are quantitative (V1, V3, V4, V6, V8, V9, V10, V11)</a:t>
            </a:r>
          </a:p>
          <a:p>
            <a:pPr>
              <a:lnSpc>
                <a:spcPct val="150000"/>
              </a:lnSpc>
            </a:pPr>
            <a:endParaRPr lang="en-IN" sz="1800" dirty="0">
              <a:solidFill>
                <a:schemeClr val="bg1"/>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sz="1800" dirty="0">
                <a:solidFill>
                  <a:schemeClr val="bg1"/>
                </a:solidFill>
                <a:latin typeface="Arial" panose="020B0604020202020204" pitchFamily="34" charset="0"/>
                <a:cs typeface="Arial" panose="020B0604020202020204" pitchFamily="34" charset="0"/>
              </a:rPr>
              <a:t>For </a:t>
            </a:r>
            <a:r>
              <a:rPr lang="en-IN" sz="1800" b="1" dirty="0">
                <a:solidFill>
                  <a:schemeClr val="bg1"/>
                </a:solidFill>
                <a:latin typeface="Arial" panose="020B0604020202020204" pitchFamily="34" charset="0"/>
                <a:cs typeface="Arial" panose="020B0604020202020204" pitchFamily="34" charset="0"/>
              </a:rPr>
              <a:t>Bivariate data; </a:t>
            </a:r>
            <a:r>
              <a:rPr lang="en-IN" sz="1800" dirty="0">
                <a:solidFill>
                  <a:schemeClr val="bg1"/>
                </a:solidFill>
                <a:latin typeface="Arial" panose="020B0604020202020204" pitchFamily="34" charset="0"/>
                <a:cs typeface="Arial" panose="020B0604020202020204" pitchFamily="34" charset="0"/>
              </a:rPr>
              <a:t>we used scatter diagram, four steps of hypothesis testing, chi square test, correlation coefficient and estimation of regression equation</a:t>
            </a:r>
          </a:p>
          <a:p>
            <a:pPr marL="285750" indent="-285750">
              <a:lnSpc>
                <a:spcPct val="150000"/>
              </a:lnSpc>
              <a:buFont typeface="Arial" panose="020B0604020202020204" pitchFamily="34" charset="0"/>
              <a:buChar char="•"/>
            </a:pPr>
            <a:endParaRPr lang="en-IN" sz="1800" dirty="0">
              <a:solidFill>
                <a:schemeClr val="bg1"/>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sz="1800" dirty="0">
                <a:solidFill>
                  <a:schemeClr val="bg1"/>
                </a:solidFill>
                <a:latin typeface="Arial" panose="020B0604020202020204" pitchFamily="34" charset="0"/>
                <a:cs typeface="Arial" panose="020B0604020202020204" pitchFamily="34" charset="0"/>
              </a:rPr>
              <a:t>For </a:t>
            </a:r>
            <a:r>
              <a:rPr lang="en-IN" sz="1800" b="1" dirty="0">
                <a:solidFill>
                  <a:schemeClr val="bg1"/>
                </a:solidFill>
                <a:latin typeface="Arial" panose="020B0604020202020204" pitchFamily="34" charset="0"/>
                <a:cs typeface="Arial" panose="020B0604020202020204" pitchFamily="34" charset="0"/>
              </a:rPr>
              <a:t>Univariate qualitative data;</a:t>
            </a:r>
            <a:r>
              <a:rPr lang="en-IN" sz="1800" dirty="0">
                <a:solidFill>
                  <a:schemeClr val="bg1"/>
                </a:solidFill>
                <a:latin typeface="Arial" panose="020B0604020202020204" pitchFamily="34" charset="0"/>
                <a:cs typeface="Arial" panose="020B0604020202020204" pitchFamily="34" charset="0"/>
              </a:rPr>
              <a:t> we used pie chart, bar chart and relative frequency distribution table and for </a:t>
            </a:r>
            <a:r>
              <a:rPr lang="en-IN" sz="1800" b="1" dirty="0">
                <a:solidFill>
                  <a:schemeClr val="bg1"/>
                </a:solidFill>
                <a:latin typeface="Arial" panose="020B0604020202020204" pitchFamily="34" charset="0"/>
                <a:cs typeface="Arial" panose="020B0604020202020204" pitchFamily="34" charset="0"/>
              </a:rPr>
              <a:t>Univariate quantitative data; </a:t>
            </a:r>
            <a:r>
              <a:rPr lang="en-IN" sz="1800" dirty="0">
                <a:solidFill>
                  <a:schemeClr val="bg1"/>
                </a:solidFill>
                <a:latin typeface="Arial" panose="020B0604020202020204" pitchFamily="34" charset="0"/>
                <a:cs typeface="Arial" panose="020B0604020202020204" pitchFamily="34" charset="0"/>
              </a:rPr>
              <a:t>we used histogram, box and whisker diagram and Tukey’s 5 number summary</a:t>
            </a:r>
          </a:p>
          <a:p>
            <a:endParaRPr lang="en-IN" dirty="0">
              <a:solidFill>
                <a:schemeClr val="bg1"/>
              </a:solidFill>
            </a:endParaRPr>
          </a:p>
        </p:txBody>
      </p:sp>
      <p:sp>
        <p:nvSpPr>
          <p:cNvPr id="7" name="Rectangle 6">
            <a:extLst>
              <a:ext uri="{FF2B5EF4-FFF2-40B4-BE49-F238E27FC236}">
                <a16:creationId xmlns:a16="http://schemas.microsoft.com/office/drawing/2014/main" id="{B3AF5FCC-B752-4239-96B9-B681D8C84927}"/>
              </a:ext>
            </a:extLst>
          </p:cNvPr>
          <p:cNvSpPr/>
          <p:nvPr/>
        </p:nvSpPr>
        <p:spPr>
          <a:xfrm>
            <a:off x="9809030" y="4985473"/>
            <a:ext cx="320189" cy="9144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cxnSp>
        <p:nvCxnSpPr>
          <p:cNvPr id="9" name="Straight Connector 8">
            <a:extLst>
              <a:ext uri="{FF2B5EF4-FFF2-40B4-BE49-F238E27FC236}">
                <a16:creationId xmlns:a16="http://schemas.microsoft.com/office/drawing/2014/main" id="{3F2C45D2-0714-471F-9CFB-EE3F82F99FCD}"/>
              </a:ext>
            </a:extLst>
          </p:cNvPr>
          <p:cNvCxnSpPr>
            <a:cxnSpLocks/>
          </p:cNvCxnSpPr>
          <p:nvPr/>
        </p:nvCxnSpPr>
        <p:spPr>
          <a:xfrm>
            <a:off x="9540451" y="3845543"/>
            <a:ext cx="0" cy="2072640"/>
          </a:xfrm>
          <a:prstGeom prst="line">
            <a:avLst/>
          </a:prstGeom>
          <a:ln w="57150"/>
        </p:spPr>
        <p:style>
          <a:lnRef idx="3">
            <a:schemeClr val="dk1"/>
          </a:lnRef>
          <a:fillRef idx="0">
            <a:schemeClr val="dk1"/>
          </a:fillRef>
          <a:effectRef idx="2">
            <a:schemeClr val="dk1"/>
          </a:effectRef>
          <a:fontRef idx="minor">
            <a:schemeClr val="tx1"/>
          </a:fontRef>
        </p:style>
      </p:cxnSp>
      <p:cxnSp>
        <p:nvCxnSpPr>
          <p:cNvPr id="11" name="Straight Connector 10">
            <a:extLst>
              <a:ext uri="{FF2B5EF4-FFF2-40B4-BE49-F238E27FC236}">
                <a16:creationId xmlns:a16="http://schemas.microsoft.com/office/drawing/2014/main" id="{BB9D936D-FDFF-47A3-A167-7DEAA620137D}"/>
              </a:ext>
            </a:extLst>
          </p:cNvPr>
          <p:cNvCxnSpPr>
            <a:cxnSpLocks/>
          </p:cNvCxnSpPr>
          <p:nvPr/>
        </p:nvCxnSpPr>
        <p:spPr>
          <a:xfrm>
            <a:off x="9540451" y="5889702"/>
            <a:ext cx="2543486" cy="0"/>
          </a:xfrm>
          <a:prstGeom prst="line">
            <a:avLst/>
          </a:prstGeom>
          <a:ln w="57150"/>
        </p:spPr>
        <p:style>
          <a:lnRef idx="3">
            <a:schemeClr val="dk1"/>
          </a:lnRef>
          <a:fillRef idx="0">
            <a:schemeClr val="dk1"/>
          </a:fillRef>
          <a:effectRef idx="2">
            <a:schemeClr val="dk1"/>
          </a:effectRef>
          <a:fontRef idx="minor">
            <a:schemeClr val="tx1"/>
          </a:fontRef>
        </p:style>
      </p:cxnSp>
      <p:sp>
        <p:nvSpPr>
          <p:cNvPr id="12" name="Rectangle 11">
            <a:extLst>
              <a:ext uri="{FF2B5EF4-FFF2-40B4-BE49-F238E27FC236}">
                <a16:creationId xmlns:a16="http://schemas.microsoft.com/office/drawing/2014/main" id="{A223117E-6071-4190-80A8-5CCDF1D41C2F}"/>
              </a:ext>
            </a:extLst>
          </p:cNvPr>
          <p:cNvSpPr/>
          <p:nvPr/>
        </p:nvSpPr>
        <p:spPr>
          <a:xfrm>
            <a:off x="10339965" y="4375894"/>
            <a:ext cx="358056" cy="151380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0BC1582E-7050-43D2-A1DF-DB856D442253}"/>
              </a:ext>
            </a:extLst>
          </p:cNvPr>
          <p:cNvSpPr/>
          <p:nvPr/>
        </p:nvSpPr>
        <p:spPr>
          <a:xfrm>
            <a:off x="10915040" y="5417922"/>
            <a:ext cx="325119" cy="49782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dirty="0"/>
          </a:p>
        </p:txBody>
      </p:sp>
      <p:sp>
        <p:nvSpPr>
          <p:cNvPr id="14" name="Rectangle 13">
            <a:extLst>
              <a:ext uri="{FF2B5EF4-FFF2-40B4-BE49-F238E27FC236}">
                <a16:creationId xmlns:a16="http://schemas.microsoft.com/office/drawing/2014/main" id="{9E08ED25-6688-4506-80BE-7F3E5166495E}"/>
              </a:ext>
            </a:extLst>
          </p:cNvPr>
          <p:cNvSpPr/>
          <p:nvPr/>
        </p:nvSpPr>
        <p:spPr>
          <a:xfrm>
            <a:off x="11432829" y="4716893"/>
            <a:ext cx="350676" cy="119885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cxnSp>
        <p:nvCxnSpPr>
          <p:cNvPr id="19" name="Straight Connector 18">
            <a:extLst>
              <a:ext uri="{FF2B5EF4-FFF2-40B4-BE49-F238E27FC236}">
                <a16:creationId xmlns:a16="http://schemas.microsoft.com/office/drawing/2014/main" id="{2DF3954F-E519-43AC-99E0-6281D5D0562E}"/>
              </a:ext>
            </a:extLst>
          </p:cNvPr>
          <p:cNvCxnSpPr>
            <a:cxnSpLocks/>
          </p:cNvCxnSpPr>
          <p:nvPr/>
        </p:nvCxnSpPr>
        <p:spPr>
          <a:xfrm flipV="1">
            <a:off x="9794975" y="3655100"/>
            <a:ext cx="445584" cy="454412"/>
          </a:xfrm>
          <a:prstGeom prst="line">
            <a:avLst/>
          </a:prstGeom>
          <a:ln w="38100"/>
        </p:spPr>
        <p:style>
          <a:lnRef idx="3">
            <a:schemeClr val="dk1"/>
          </a:lnRef>
          <a:fillRef idx="0">
            <a:schemeClr val="dk1"/>
          </a:fillRef>
          <a:effectRef idx="2">
            <a:schemeClr val="dk1"/>
          </a:effectRef>
          <a:fontRef idx="minor">
            <a:schemeClr val="tx1"/>
          </a:fontRef>
        </p:style>
      </p:cxnSp>
      <p:cxnSp>
        <p:nvCxnSpPr>
          <p:cNvPr id="23" name="Straight Connector 22">
            <a:extLst>
              <a:ext uri="{FF2B5EF4-FFF2-40B4-BE49-F238E27FC236}">
                <a16:creationId xmlns:a16="http://schemas.microsoft.com/office/drawing/2014/main" id="{A93F840E-EAE7-4C42-BA97-99A4960DA09A}"/>
              </a:ext>
            </a:extLst>
          </p:cNvPr>
          <p:cNvCxnSpPr/>
          <p:nvPr/>
        </p:nvCxnSpPr>
        <p:spPr>
          <a:xfrm>
            <a:off x="10240559" y="3633449"/>
            <a:ext cx="645002" cy="664092"/>
          </a:xfrm>
          <a:prstGeom prst="line">
            <a:avLst/>
          </a:prstGeom>
          <a:ln w="38100"/>
        </p:spPr>
        <p:style>
          <a:lnRef idx="3">
            <a:schemeClr val="dk1"/>
          </a:lnRef>
          <a:fillRef idx="0">
            <a:schemeClr val="dk1"/>
          </a:fillRef>
          <a:effectRef idx="2">
            <a:schemeClr val="dk1"/>
          </a:effectRef>
          <a:fontRef idx="minor">
            <a:schemeClr val="tx1"/>
          </a:fontRef>
        </p:style>
      </p:cxnSp>
      <p:cxnSp>
        <p:nvCxnSpPr>
          <p:cNvPr id="25" name="Straight Connector 24">
            <a:extLst>
              <a:ext uri="{FF2B5EF4-FFF2-40B4-BE49-F238E27FC236}">
                <a16:creationId xmlns:a16="http://schemas.microsoft.com/office/drawing/2014/main" id="{93B680F3-492D-4507-9FFA-E36F2D1B14C2}"/>
              </a:ext>
            </a:extLst>
          </p:cNvPr>
          <p:cNvCxnSpPr/>
          <p:nvPr/>
        </p:nvCxnSpPr>
        <p:spPr>
          <a:xfrm flipV="1">
            <a:off x="10885561" y="3856212"/>
            <a:ext cx="406824" cy="431310"/>
          </a:xfrm>
          <a:prstGeom prst="line">
            <a:avLst/>
          </a:prstGeom>
          <a:ln w="38100"/>
        </p:spPr>
        <p:style>
          <a:lnRef idx="3">
            <a:schemeClr val="dk1"/>
          </a:lnRef>
          <a:fillRef idx="0">
            <a:schemeClr val="dk1"/>
          </a:fillRef>
          <a:effectRef idx="2">
            <a:schemeClr val="dk1"/>
          </a:effectRef>
          <a:fontRef idx="minor">
            <a:schemeClr val="tx1"/>
          </a:fontRef>
        </p:style>
      </p:cxnSp>
      <p:cxnSp>
        <p:nvCxnSpPr>
          <p:cNvPr id="27" name="Straight Connector 26">
            <a:extLst>
              <a:ext uri="{FF2B5EF4-FFF2-40B4-BE49-F238E27FC236}">
                <a16:creationId xmlns:a16="http://schemas.microsoft.com/office/drawing/2014/main" id="{1C241D93-8B3E-4D28-9838-BC2B4C1A2C72}"/>
              </a:ext>
            </a:extLst>
          </p:cNvPr>
          <p:cNvCxnSpPr>
            <a:cxnSpLocks/>
          </p:cNvCxnSpPr>
          <p:nvPr/>
        </p:nvCxnSpPr>
        <p:spPr>
          <a:xfrm>
            <a:off x="11273468" y="3863115"/>
            <a:ext cx="343496" cy="340811"/>
          </a:xfrm>
          <a:prstGeom prst="line">
            <a:avLst/>
          </a:prstGeom>
          <a:ln w="38100"/>
        </p:spPr>
        <p:style>
          <a:lnRef idx="3">
            <a:schemeClr val="dk1"/>
          </a:lnRef>
          <a:fillRef idx="0">
            <a:schemeClr val="dk1"/>
          </a:fillRef>
          <a:effectRef idx="2">
            <a:schemeClr val="dk1"/>
          </a:effectRef>
          <a:fontRef idx="minor">
            <a:schemeClr val="tx1"/>
          </a:fontRef>
        </p:style>
      </p:cxnSp>
      <p:cxnSp>
        <p:nvCxnSpPr>
          <p:cNvPr id="32" name="Straight Connector 31">
            <a:extLst>
              <a:ext uri="{FF2B5EF4-FFF2-40B4-BE49-F238E27FC236}">
                <a16:creationId xmlns:a16="http://schemas.microsoft.com/office/drawing/2014/main" id="{B9E32CEC-BC5F-403B-BD02-A34C8055DC72}"/>
              </a:ext>
            </a:extLst>
          </p:cNvPr>
          <p:cNvCxnSpPr>
            <a:cxnSpLocks/>
          </p:cNvCxnSpPr>
          <p:nvPr/>
        </p:nvCxnSpPr>
        <p:spPr>
          <a:xfrm flipV="1">
            <a:off x="11585668" y="3946760"/>
            <a:ext cx="291650" cy="250214"/>
          </a:xfrm>
          <a:prstGeom prst="line">
            <a:avLst/>
          </a:prstGeom>
          <a:ln w="28575"/>
        </p:spPr>
        <p:style>
          <a:lnRef idx="3">
            <a:schemeClr val="dk1"/>
          </a:lnRef>
          <a:fillRef idx="0">
            <a:schemeClr val="dk1"/>
          </a:fillRef>
          <a:effectRef idx="2">
            <a:schemeClr val="dk1"/>
          </a:effectRef>
          <a:fontRef idx="minor">
            <a:schemeClr val="tx1"/>
          </a:fontRef>
        </p:style>
      </p:cxnSp>
      <p:sp>
        <p:nvSpPr>
          <p:cNvPr id="43" name="TextBox 42">
            <a:extLst>
              <a:ext uri="{FF2B5EF4-FFF2-40B4-BE49-F238E27FC236}">
                <a16:creationId xmlns:a16="http://schemas.microsoft.com/office/drawing/2014/main" id="{3B70DD34-8254-4C01-88F8-5B49B2B5B2B7}"/>
              </a:ext>
            </a:extLst>
          </p:cNvPr>
          <p:cNvSpPr txBox="1"/>
          <p:nvPr/>
        </p:nvSpPr>
        <p:spPr>
          <a:xfrm rot="19824745">
            <a:off x="10166553" y="3470760"/>
            <a:ext cx="1567095" cy="1862048"/>
          </a:xfrm>
          <a:prstGeom prst="rect">
            <a:avLst/>
          </a:prstGeom>
          <a:noFill/>
        </p:spPr>
        <p:txBody>
          <a:bodyPr wrap="square" rtlCol="0">
            <a:spAutoFit/>
          </a:bodyPr>
          <a:lstStyle/>
          <a:p>
            <a:r>
              <a:rPr lang="en-IN" sz="11500" dirty="0">
                <a:sym typeface="Webdings" panose="05030102010509060703" pitchFamily="18" charset="2"/>
              </a:rPr>
              <a:t></a:t>
            </a:r>
            <a:endParaRPr lang="en-IN" sz="11500" dirty="0"/>
          </a:p>
        </p:txBody>
      </p:sp>
      <p:pic>
        <p:nvPicPr>
          <p:cNvPr id="2" name="method audio">
            <a:hlinkClick r:id="" action="ppaction://media"/>
            <a:extLst>
              <a:ext uri="{FF2B5EF4-FFF2-40B4-BE49-F238E27FC236}">
                <a16:creationId xmlns:a16="http://schemas.microsoft.com/office/drawing/2014/main" id="{591880A8-62CE-4579-B056-6C6BD3AAD40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562724" y="253722"/>
            <a:ext cx="406400" cy="406400"/>
          </a:xfrm>
          <a:prstGeom prst="rect">
            <a:avLst/>
          </a:prstGeom>
        </p:spPr>
      </p:pic>
    </p:spTree>
    <p:extLst>
      <p:ext uri="{BB962C8B-B14F-4D97-AF65-F5344CB8AC3E}">
        <p14:creationId xmlns:p14="http://schemas.microsoft.com/office/powerpoint/2010/main" val="1278108301"/>
      </p:ext>
    </p:extLst>
  </p:cSld>
  <p:clrMapOvr>
    <a:masterClrMapping/>
  </p:clrMapOvr>
  <mc:AlternateContent xmlns:mc="http://schemas.openxmlformats.org/markup-compatibility/2006" xmlns:p14="http://schemas.microsoft.com/office/powerpoint/2010/main">
    <mc:Choice Requires="p14">
      <p:transition spd="med" p14:dur="700" advClick="0" advTm="62050">
        <p:fade/>
      </p:transition>
    </mc:Choice>
    <mc:Fallback xmlns="">
      <p:transition spd="med" advClick="0" advTm="6205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6204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endCondLst>
                    <p:cond evt="onStopAudio" delay="0">
                      <p:tgtEl>
                        <p:sldTgt/>
                      </p:tgtEl>
                    </p:cond>
                  </p:endCondLst>
                </p:cTn>
                <p:tgtEl>
                  <p:spTgt spid="2"/>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006BEC4-1614-484E-A2AD-65B6775353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9" name="TextBox 8">
            <a:extLst>
              <a:ext uri="{FF2B5EF4-FFF2-40B4-BE49-F238E27FC236}">
                <a16:creationId xmlns:a16="http://schemas.microsoft.com/office/drawing/2014/main" id="{58CAECF3-FB68-4D01-90F2-A0377BAA3D2F}"/>
              </a:ext>
            </a:extLst>
          </p:cNvPr>
          <p:cNvSpPr txBox="1"/>
          <p:nvPr/>
        </p:nvSpPr>
        <p:spPr>
          <a:xfrm>
            <a:off x="3413760" y="3627120"/>
            <a:ext cx="7955280" cy="1200329"/>
          </a:xfrm>
          <a:prstGeom prst="rect">
            <a:avLst/>
          </a:prstGeom>
          <a:noFill/>
        </p:spPr>
        <p:txBody>
          <a:bodyPr wrap="square" rtlCol="0">
            <a:spAutoFit/>
          </a:bodyPr>
          <a:lstStyle/>
          <a:p>
            <a:r>
              <a:rPr lang="en-US" sz="7200" dirty="0">
                <a:latin typeface="Arial" panose="020B0604020202020204" pitchFamily="34" charset="0"/>
                <a:cs typeface="Arial" panose="020B0604020202020204" pitchFamily="34" charset="0"/>
              </a:rPr>
              <a:t>Univariate Analysis</a:t>
            </a:r>
            <a:endParaRPr lang="en-IN" sz="7200" dirty="0">
              <a:latin typeface="Arial" panose="020B0604020202020204" pitchFamily="34" charset="0"/>
              <a:cs typeface="Arial" panose="020B0604020202020204" pitchFamily="34" charset="0"/>
            </a:endParaRPr>
          </a:p>
        </p:txBody>
      </p:sp>
      <p:pic>
        <p:nvPicPr>
          <p:cNvPr id="17" name="Graphic 16" descr="Research">
            <a:extLst>
              <a:ext uri="{FF2B5EF4-FFF2-40B4-BE49-F238E27FC236}">
                <a16:creationId xmlns:a16="http://schemas.microsoft.com/office/drawing/2014/main" id="{573C0A4C-B7D2-4EDD-ABFA-5BCFA48A6DB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394961" y="5058947"/>
            <a:ext cx="1381760" cy="1381760"/>
          </a:xfrm>
          <a:prstGeom prst="rect">
            <a:avLst/>
          </a:prstGeom>
        </p:spPr>
      </p:pic>
      <p:pic>
        <p:nvPicPr>
          <p:cNvPr id="25" name="Graphic 24" descr="Presentation with pie chart">
            <a:extLst>
              <a:ext uri="{FF2B5EF4-FFF2-40B4-BE49-F238E27FC236}">
                <a16:creationId xmlns:a16="http://schemas.microsoft.com/office/drawing/2014/main" id="{C9D33C34-9A6A-4D64-93FF-80645F6BF20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797040" y="4827449"/>
            <a:ext cx="1920240" cy="1920240"/>
          </a:xfrm>
          <a:prstGeom prst="rect">
            <a:avLst/>
          </a:prstGeom>
        </p:spPr>
      </p:pic>
      <p:sp>
        <p:nvSpPr>
          <p:cNvPr id="27" name="TextBox 26">
            <a:extLst>
              <a:ext uri="{FF2B5EF4-FFF2-40B4-BE49-F238E27FC236}">
                <a16:creationId xmlns:a16="http://schemas.microsoft.com/office/drawing/2014/main" id="{384D2DDD-AB7E-48CD-A3DC-60B595BA7BFD}"/>
              </a:ext>
            </a:extLst>
          </p:cNvPr>
          <p:cNvSpPr txBox="1"/>
          <p:nvPr/>
        </p:nvSpPr>
        <p:spPr>
          <a:xfrm>
            <a:off x="5963920" y="975360"/>
            <a:ext cx="3667760" cy="1200329"/>
          </a:xfrm>
          <a:prstGeom prst="rect">
            <a:avLst/>
          </a:prstGeom>
          <a:noFill/>
        </p:spPr>
        <p:txBody>
          <a:bodyPr wrap="square" rtlCol="0">
            <a:spAutoFit/>
          </a:bodyPr>
          <a:lstStyle/>
          <a:p>
            <a:r>
              <a:rPr lang="en-US" sz="7200" dirty="0">
                <a:solidFill>
                  <a:schemeClr val="accent1">
                    <a:lumMod val="50000"/>
                  </a:schemeClr>
                </a:solidFill>
                <a:latin typeface="Arial" panose="020B0604020202020204" pitchFamily="34" charset="0"/>
                <a:cs typeface="Arial" panose="020B0604020202020204" pitchFamily="34" charset="0"/>
              </a:rPr>
              <a:t>Results</a:t>
            </a:r>
            <a:endParaRPr lang="en-IN" sz="7200" dirty="0">
              <a:solidFill>
                <a:schemeClr val="accent1">
                  <a:lumMod val="50000"/>
                </a:schemeClr>
              </a:solidFill>
              <a:latin typeface="Arial" panose="020B0604020202020204" pitchFamily="34" charset="0"/>
              <a:cs typeface="Arial" panose="020B0604020202020204" pitchFamily="34" charset="0"/>
            </a:endParaRPr>
          </a:p>
        </p:txBody>
      </p:sp>
      <p:cxnSp>
        <p:nvCxnSpPr>
          <p:cNvPr id="29" name="Straight Connector 28">
            <a:extLst>
              <a:ext uri="{FF2B5EF4-FFF2-40B4-BE49-F238E27FC236}">
                <a16:creationId xmlns:a16="http://schemas.microsoft.com/office/drawing/2014/main" id="{6EA7D31E-A31C-4175-8734-EFC837AB2E61}"/>
              </a:ext>
            </a:extLst>
          </p:cNvPr>
          <p:cNvCxnSpPr>
            <a:cxnSpLocks/>
          </p:cNvCxnSpPr>
          <p:nvPr/>
        </p:nvCxnSpPr>
        <p:spPr>
          <a:xfrm flipV="1">
            <a:off x="3820160" y="2210157"/>
            <a:ext cx="8041640" cy="367"/>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1236835"/>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F651539-D122-425F-8293-F3F1EB9C45C5}"/>
              </a:ext>
            </a:extLst>
          </p:cNvPr>
          <p:cNvSpPr txBox="1"/>
          <p:nvPr/>
        </p:nvSpPr>
        <p:spPr>
          <a:xfrm>
            <a:off x="215400" y="145843"/>
            <a:ext cx="2468805" cy="2400914"/>
          </a:xfrm>
          <a:prstGeom prst="rect">
            <a:avLst/>
          </a:prstGeom>
          <a:noFill/>
        </p:spPr>
        <p:txBody>
          <a:bodyPr wrap="square" rtlCol="0">
            <a:spAutoFit/>
          </a:bodyPr>
          <a:lstStyle/>
          <a:p>
            <a:pPr>
              <a:lnSpc>
                <a:spcPct val="107000"/>
              </a:lnSpc>
              <a:spcAft>
                <a:spcPts val="800"/>
              </a:spcAft>
            </a:pPr>
            <a:r>
              <a:rPr lang="en-US" sz="1400" u="none" strike="noStrike" dirty="0">
                <a:solidFill>
                  <a:srgbClr val="0000FF"/>
                </a:solidFill>
                <a:effectLst/>
                <a:latin typeface="Arial" panose="020B0604020202020204" pitchFamily="34" charset="0"/>
                <a:ea typeface="Calibri" panose="020F0502020204030204" pitchFamily="34" charset="0"/>
                <a:cs typeface="Arial" panose="020B0604020202020204" pitchFamily="34" charset="0"/>
              </a:rPr>
              <a:t>Data variable: </a:t>
            </a:r>
          </a:p>
          <a:p>
            <a:pPr>
              <a:lnSpc>
                <a:spcPct val="107000"/>
              </a:lnSpc>
              <a:spcAft>
                <a:spcPts val="800"/>
              </a:spcAft>
            </a:pPr>
            <a:r>
              <a:rPr lang="en-US" sz="1400" u="none" strike="noStrike" dirty="0">
                <a:solidFill>
                  <a:srgbClr val="0000FF"/>
                </a:solidFill>
                <a:effectLst/>
                <a:latin typeface="Arial" panose="020B0604020202020204" pitchFamily="34" charset="0"/>
                <a:ea typeface="Calibri" panose="020F0502020204030204" pitchFamily="34" charset="0"/>
                <a:cs typeface="Arial" panose="020B0604020202020204" pitchFamily="34" charset="0"/>
              </a:rPr>
              <a:t>V5 (Mobile Network used)</a:t>
            </a:r>
          </a:p>
          <a:p>
            <a:pPr>
              <a:lnSpc>
                <a:spcPct val="107000"/>
              </a:lnSpc>
              <a:spcAft>
                <a:spcPts val="800"/>
              </a:spcAft>
            </a:pPr>
            <a:r>
              <a:rPr lang="en-US" sz="1400" u="none" strike="noStrike" dirty="0">
                <a:effectLst/>
                <a:latin typeface="Arial" panose="020B0604020202020204" pitchFamily="34" charset="0"/>
                <a:ea typeface="Calibri" panose="020F0502020204030204" pitchFamily="34" charset="0"/>
                <a:cs typeface="Arial" panose="020B0604020202020204" pitchFamily="34" charset="0"/>
              </a:rPr>
              <a:t>Number of observations: 100</a:t>
            </a:r>
          </a:p>
          <a:p>
            <a:pPr>
              <a:lnSpc>
                <a:spcPct val="107000"/>
              </a:lnSpc>
              <a:spcAft>
                <a:spcPts val="800"/>
              </a:spcAft>
            </a:pPr>
            <a:r>
              <a:rPr lang="en-US" sz="1400" u="none" strike="noStrike" dirty="0">
                <a:effectLst/>
                <a:latin typeface="Arial" panose="020B0604020202020204" pitchFamily="34" charset="0"/>
                <a:ea typeface="Calibri" panose="020F0502020204030204" pitchFamily="34" charset="0"/>
                <a:cs typeface="Arial" panose="020B0604020202020204" pitchFamily="34" charset="0"/>
              </a:rPr>
              <a:t>Number of unique values: </a:t>
            </a:r>
            <a:r>
              <a:rPr lang="en-US" sz="1400" dirty="0">
                <a:latin typeface="Arial" panose="020B0604020202020204" pitchFamily="34" charset="0"/>
                <a:ea typeface="Calibri" panose="020F0502020204030204" pitchFamily="34" charset="0"/>
                <a:cs typeface="Arial" panose="020B0604020202020204" pitchFamily="34" charset="0"/>
              </a:rPr>
              <a:t>8</a:t>
            </a:r>
            <a:endParaRPr lang="en-US" sz="1400" u="none" strike="noStrike" dirty="0">
              <a:effectLst/>
              <a:latin typeface="Arial" panose="020B0604020202020204" pitchFamily="34" charset="0"/>
              <a:ea typeface="Calibri" panose="020F0502020204030204" pitchFamily="34" charset="0"/>
              <a:cs typeface="Arial" panose="020B0604020202020204" pitchFamily="34" charset="0"/>
            </a:endParaRPr>
          </a:p>
          <a:p>
            <a:pPr>
              <a:lnSpc>
                <a:spcPct val="107000"/>
              </a:lnSpc>
              <a:spcAft>
                <a:spcPts val="800"/>
              </a:spcAft>
            </a:pPr>
            <a:r>
              <a:rPr lang="en-US" sz="1400" u="none" strike="noStrike" dirty="0">
                <a:effectLst/>
                <a:latin typeface="Arial" panose="020B0604020202020204" pitchFamily="34" charset="0"/>
                <a:ea typeface="Calibri" panose="020F0502020204030204" pitchFamily="34" charset="0"/>
                <a:cs typeface="Arial" panose="020B0604020202020204" pitchFamily="34" charset="0"/>
              </a:rPr>
              <a:t> </a:t>
            </a:r>
            <a:r>
              <a:rPr lang="en-US" sz="1400" b="1" u="none" strike="noStrike" dirty="0">
                <a:effectLst/>
                <a:latin typeface="Arial" panose="020B0604020202020204" pitchFamily="34" charset="0"/>
                <a:ea typeface="Calibri" panose="020F0502020204030204" pitchFamily="34" charset="0"/>
                <a:cs typeface="Arial" panose="020B0604020202020204" pitchFamily="34" charset="0"/>
              </a:rPr>
              <a:t> </a:t>
            </a:r>
          </a:p>
          <a:p>
            <a:pPr>
              <a:lnSpc>
                <a:spcPct val="107000"/>
              </a:lnSpc>
              <a:spcAft>
                <a:spcPts val="800"/>
              </a:spcAft>
            </a:pPr>
            <a:endParaRPr lang="en-IN" sz="1600" dirty="0">
              <a:effectLst/>
              <a:latin typeface="Arial" panose="020B0604020202020204" pitchFamily="34" charset="0"/>
              <a:ea typeface="Calibri" panose="020F0502020204030204" pitchFamily="34" charset="0"/>
              <a:cs typeface="Arial" panose="020B0604020202020204" pitchFamily="34" charset="0"/>
            </a:endParaRPr>
          </a:p>
          <a:p>
            <a:endParaRPr lang="en-IN" dirty="0"/>
          </a:p>
        </p:txBody>
      </p:sp>
      <p:sp>
        <p:nvSpPr>
          <p:cNvPr id="7" name="TextBox 6">
            <a:extLst>
              <a:ext uri="{FF2B5EF4-FFF2-40B4-BE49-F238E27FC236}">
                <a16:creationId xmlns:a16="http://schemas.microsoft.com/office/drawing/2014/main" id="{6454D972-2403-49CA-B52B-D8B70AF16F62}"/>
              </a:ext>
            </a:extLst>
          </p:cNvPr>
          <p:cNvSpPr txBox="1"/>
          <p:nvPr/>
        </p:nvSpPr>
        <p:spPr>
          <a:xfrm>
            <a:off x="6226782" y="5380672"/>
            <a:ext cx="5785350" cy="2954655"/>
          </a:xfrm>
          <a:prstGeom prst="rect">
            <a:avLst/>
          </a:prstGeom>
          <a:noFill/>
        </p:spPr>
        <p:txBody>
          <a:bodyPr wrap="square" rtlCol="0">
            <a:spAutoFit/>
          </a:bodyPr>
          <a:lstStyle/>
          <a:p>
            <a:pPr>
              <a:spcAft>
                <a:spcPts val="800"/>
              </a:spcAft>
            </a:pPr>
            <a:r>
              <a:rPr lang="en-US" sz="1600" b="1" dirty="0">
                <a:solidFill>
                  <a:srgbClr val="FF0000"/>
                </a:solidFill>
                <a:latin typeface="Arial" panose="020B0604020202020204" pitchFamily="34" charset="0"/>
                <a:ea typeface="Calibri" panose="020F0502020204030204" pitchFamily="34" charset="0"/>
                <a:cs typeface="Arial" panose="020B0604020202020204" pitchFamily="34" charset="0"/>
              </a:rPr>
              <a:t>Interpretation:</a:t>
            </a:r>
          </a:p>
          <a:p>
            <a:pPr>
              <a:spcAft>
                <a:spcPts val="800"/>
              </a:spcAft>
            </a:pPr>
            <a:r>
              <a:rPr lang="en-US" sz="1600" dirty="0">
                <a:solidFill>
                  <a:srgbClr val="FF0000"/>
                </a:solidFill>
                <a:latin typeface="Arial" panose="020B0604020202020204" pitchFamily="34" charset="0"/>
                <a:ea typeface="Calibri" panose="020F0502020204030204" pitchFamily="34" charset="0"/>
                <a:cs typeface="Arial" panose="020B0604020202020204" pitchFamily="34" charset="0"/>
              </a:rPr>
              <a:t>The majority of the Langara students in the sample were satisfied with their monthly bill amount, 60% of them. 21% said that they were very satisfied, while 12% were dissatisfied. 4% of them were very dissatisfied, and 3% had no opinion.</a:t>
            </a:r>
            <a:endParaRPr lang="en-IN" sz="1600" dirty="0">
              <a:solidFill>
                <a:srgbClr val="FF0000"/>
              </a:solidFill>
              <a:latin typeface="Arial" panose="020B0604020202020204" pitchFamily="34" charset="0"/>
              <a:ea typeface="Calibri" panose="020F0502020204030204" pitchFamily="34" charset="0"/>
              <a:cs typeface="Arial" panose="020B0604020202020204" pitchFamily="34" charset="0"/>
            </a:endParaRPr>
          </a:p>
          <a:p>
            <a:pPr>
              <a:spcAft>
                <a:spcPts val="800"/>
              </a:spcAft>
            </a:pPr>
            <a:r>
              <a:rPr lang="en-US" sz="1600" dirty="0">
                <a:solidFill>
                  <a:srgbClr val="FF0000"/>
                </a:solidFill>
                <a:latin typeface="Arial" panose="020B0604020202020204" pitchFamily="34" charset="0"/>
                <a:ea typeface="Calibri" panose="020F0502020204030204" pitchFamily="34" charset="0"/>
                <a:cs typeface="Arial" panose="020B0604020202020204" pitchFamily="34" charset="0"/>
              </a:rPr>
              <a:t> </a:t>
            </a:r>
            <a:endParaRPr lang="en-IN" sz="1600" dirty="0">
              <a:solidFill>
                <a:srgbClr val="FF0000"/>
              </a:solidFill>
              <a:latin typeface="Arial" panose="020B0604020202020204" pitchFamily="34" charset="0"/>
              <a:ea typeface="Calibri" panose="020F0502020204030204" pitchFamily="34" charset="0"/>
              <a:cs typeface="Arial" panose="020B0604020202020204" pitchFamily="34" charset="0"/>
            </a:endParaRPr>
          </a:p>
          <a:p>
            <a:endParaRPr lang="en-US" sz="1800" b="1" u="sng" dirty="0">
              <a:solidFill>
                <a:srgbClr val="FF0000"/>
              </a:solidFill>
              <a:effectLst/>
              <a:latin typeface="Arial" panose="020B0604020202020204" pitchFamily="34" charset="0"/>
              <a:ea typeface="Calibri" panose="020F0502020204030204" pitchFamily="34" charset="0"/>
              <a:cs typeface="Arial" panose="020B0604020202020204" pitchFamily="34" charset="0"/>
            </a:endParaRPr>
          </a:p>
          <a:p>
            <a:endParaRPr lang="en-US" sz="1600" b="1" u="sng" dirty="0">
              <a:solidFill>
                <a:srgbClr val="FF0000"/>
              </a:solidFill>
              <a:effectLst/>
              <a:latin typeface="Arial" panose="020B0604020202020204" pitchFamily="34" charset="0"/>
              <a:ea typeface="Calibri" panose="020F0502020204030204" pitchFamily="34" charset="0"/>
              <a:cs typeface="Arial" panose="020B0604020202020204" pitchFamily="34" charset="0"/>
            </a:endParaRPr>
          </a:p>
          <a:p>
            <a:endParaRPr lang="en-IN" sz="1600" dirty="0">
              <a:solidFill>
                <a:srgbClr val="FF0000"/>
              </a:solidFill>
              <a:effectLst/>
              <a:latin typeface="Arial" panose="020B0604020202020204" pitchFamily="34" charset="0"/>
              <a:ea typeface="Calibri" panose="020F0502020204030204" pitchFamily="34" charset="0"/>
              <a:cs typeface="Arial" panose="020B0604020202020204" pitchFamily="34" charset="0"/>
            </a:endParaRPr>
          </a:p>
          <a:p>
            <a:endParaRPr lang="en-IN" dirty="0"/>
          </a:p>
        </p:txBody>
      </p:sp>
      <p:graphicFrame>
        <p:nvGraphicFramePr>
          <p:cNvPr id="10" name="Table 9">
            <a:extLst>
              <a:ext uri="{FF2B5EF4-FFF2-40B4-BE49-F238E27FC236}">
                <a16:creationId xmlns:a16="http://schemas.microsoft.com/office/drawing/2014/main" id="{48ACCA00-09D5-42B1-835D-6442FEA7AE97}"/>
              </a:ext>
            </a:extLst>
          </p:cNvPr>
          <p:cNvGraphicFramePr>
            <a:graphicFrameLocks noGrp="1"/>
          </p:cNvGraphicFramePr>
          <p:nvPr>
            <p:extLst>
              <p:ext uri="{D42A27DB-BD31-4B8C-83A1-F6EECF244321}">
                <p14:modId xmlns:p14="http://schemas.microsoft.com/office/powerpoint/2010/main" val="3385124560"/>
              </p:ext>
            </p:extLst>
          </p:nvPr>
        </p:nvGraphicFramePr>
        <p:xfrm>
          <a:off x="6331666" y="578739"/>
          <a:ext cx="5368014" cy="1932260"/>
        </p:xfrm>
        <a:graphic>
          <a:graphicData uri="http://schemas.openxmlformats.org/drawingml/2006/table">
            <a:tbl>
              <a:tblPr>
                <a:tableStyleId>{5C22544A-7EE6-4342-B048-85BDC9FD1C3A}</a:tableStyleId>
              </a:tblPr>
              <a:tblGrid>
                <a:gridCol w="894669">
                  <a:extLst>
                    <a:ext uri="{9D8B030D-6E8A-4147-A177-3AD203B41FA5}">
                      <a16:colId xmlns:a16="http://schemas.microsoft.com/office/drawing/2014/main" val="1735673453"/>
                    </a:ext>
                  </a:extLst>
                </a:gridCol>
                <a:gridCol w="894669">
                  <a:extLst>
                    <a:ext uri="{9D8B030D-6E8A-4147-A177-3AD203B41FA5}">
                      <a16:colId xmlns:a16="http://schemas.microsoft.com/office/drawing/2014/main" val="2437472774"/>
                    </a:ext>
                  </a:extLst>
                </a:gridCol>
                <a:gridCol w="894669">
                  <a:extLst>
                    <a:ext uri="{9D8B030D-6E8A-4147-A177-3AD203B41FA5}">
                      <a16:colId xmlns:a16="http://schemas.microsoft.com/office/drawing/2014/main" val="1166070913"/>
                    </a:ext>
                  </a:extLst>
                </a:gridCol>
                <a:gridCol w="894669">
                  <a:extLst>
                    <a:ext uri="{9D8B030D-6E8A-4147-A177-3AD203B41FA5}">
                      <a16:colId xmlns:a16="http://schemas.microsoft.com/office/drawing/2014/main" val="811477998"/>
                    </a:ext>
                  </a:extLst>
                </a:gridCol>
                <a:gridCol w="894669">
                  <a:extLst>
                    <a:ext uri="{9D8B030D-6E8A-4147-A177-3AD203B41FA5}">
                      <a16:colId xmlns:a16="http://schemas.microsoft.com/office/drawing/2014/main" val="1297751353"/>
                    </a:ext>
                  </a:extLst>
                </a:gridCol>
                <a:gridCol w="894669">
                  <a:extLst>
                    <a:ext uri="{9D8B030D-6E8A-4147-A177-3AD203B41FA5}">
                      <a16:colId xmlns:a16="http://schemas.microsoft.com/office/drawing/2014/main" val="1175679604"/>
                    </a:ext>
                  </a:extLst>
                </a:gridCol>
              </a:tblGrid>
              <a:tr h="268265">
                <a:tc>
                  <a:txBody>
                    <a:bodyPr/>
                    <a:lstStyle/>
                    <a:p>
                      <a:pPr algn="ctr" fontAlgn="ctr"/>
                      <a:r>
                        <a:rPr lang="en-IN" sz="700" u="none" strike="noStrike">
                          <a:effectLst/>
                        </a:rPr>
                        <a:t> </a:t>
                      </a:r>
                      <a:endParaRPr lang="en-IN" sz="700" b="1" i="0" u="none" strike="noStrike">
                        <a:solidFill>
                          <a:srgbClr val="000000"/>
                        </a:solidFill>
                        <a:effectLst/>
                        <a:latin typeface="Arial" panose="020B0604020202020204" pitchFamily="34" charset="0"/>
                      </a:endParaRPr>
                    </a:p>
                  </a:txBody>
                  <a:tcPr marL="6350" marR="6350" marT="6350" marB="0" anchor="ctr"/>
                </a:tc>
                <a:tc>
                  <a:txBody>
                    <a:bodyPr/>
                    <a:lstStyle/>
                    <a:p>
                      <a:pPr algn="ctr" fontAlgn="ctr"/>
                      <a:r>
                        <a:rPr lang="en-IN" sz="700" u="none" strike="noStrike">
                          <a:effectLst/>
                        </a:rPr>
                        <a:t> </a:t>
                      </a:r>
                      <a:endParaRPr lang="en-IN" sz="700" b="1" i="0" u="none" strike="noStrike">
                        <a:solidFill>
                          <a:srgbClr val="000000"/>
                        </a:solidFill>
                        <a:effectLst/>
                        <a:latin typeface="Arial" panose="020B0604020202020204" pitchFamily="34" charset="0"/>
                      </a:endParaRPr>
                    </a:p>
                  </a:txBody>
                  <a:tcPr marL="6350" marR="6350" marT="6350" marB="0" anchor="ctr"/>
                </a:tc>
                <a:tc>
                  <a:txBody>
                    <a:bodyPr/>
                    <a:lstStyle/>
                    <a:p>
                      <a:pPr algn="ctr" fontAlgn="ctr"/>
                      <a:r>
                        <a:rPr lang="en-IN" sz="700" u="none" strike="noStrike">
                          <a:effectLst/>
                        </a:rPr>
                        <a:t> </a:t>
                      </a:r>
                      <a:endParaRPr lang="en-IN" sz="700" b="1" i="0" u="none" strike="noStrike">
                        <a:solidFill>
                          <a:srgbClr val="000000"/>
                        </a:solidFill>
                        <a:effectLst/>
                        <a:latin typeface="Arial" panose="020B0604020202020204" pitchFamily="34" charset="0"/>
                      </a:endParaRPr>
                    </a:p>
                  </a:txBody>
                  <a:tcPr marL="6350" marR="6350" marT="6350" marB="0" anchor="ctr"/>
                </a:tc>
                <a:tc>
                  <a:txBody>
                    <a:bodyPr/>
                    <a:lstStyle/>
                    <a:p>
                      <a:pPr algn="ctr" fontAlgn="ctr"/>
                      <a:r>
                        <a:rPr lang="en-IN" sz="700" u="none" strike="noStrike">
                          <a:effectLst/>
                        </a:rPr>
                        <a:t>Relative</a:t>
                      </a:r>
                      <a:endParaRPr lang="en-IN" sz="700" b="1" i="1" u="none" strike="noStrike">
                        <a:solidFill>
                          <a:srgbClr val="000000"/>
                        </a:solidFill>
                        <a:effectLst/>
                        <a:latin typeface="Arial" panose="020B0604020202020204" pitchFamily="34" charset="0"/>
                      </a:endParaRPr>
                    </a:p>
                  </a:txBody>
                  <a:tcPr marL="6350" marR="6350" marT="6350" marB="0" anchor="ctr"/>
                </a:tc>
                <a:tc>
                  <a:txBody>
                    <a:bodyPr/>
                    <a:lstStyle/>
                    <a:p>
                      <a:pPr algn="ctr" fontAlgn="ctr"/>
                      <a:r>
                        <a:rPr lang="en-IN" sz="700" u="none" strike="noStrike" dirty="0">
                          <a:effectLst/>
                        </a:rPr>
                        <a:t>Cumulative</a:t>
                      </a:r>
                      <a:endParaRPr lang="en-IN" sz="700" b="1" i="1" u="none" strike="noStrike" dirty="0">
                        <a:solidFill>
                          <a:srgbClr val="000000"/>
                        </a:solidFill>
                        <a:effectLst/>
                        <a:latin typeface="Arial" panose="020B0604020202020204" pitchFamily="34" charset="0"/>
                      </a:endParaRPr>
                    </a:p>
                  </a:txBody>
                  <a:tcPr marL="6350" marR="6350" marT="6350" marB="0" anchor="ctr"/>
                </a:tc>
                <a:tc>
                  <a:txBody>
                    <a:bodyPr/>
                    <a:lstStyle/>
                    <a:p>
                      <a:pPr algn="ctr" fontAlgn="ctr"/>
                      <a:r>
                        <a:rPr lang="en-IN" sz="700" u="none" strike="noStrike">
                          <a:effectLst/>
                        </a:rPr>
                        <a:t>Cum. Rel.</a:t>
                      </a:r>
                      <a:endParaRPr lang="en-IN" sz="700" b="1" i="1" u="none" strike="noStrike">
                        <a:solidFill>
                          <a:srgbClr val="000000"/>
                        </a:solidFill>
                        <a:effectLst/>
                        <a:latin typeface="Arial" panose="020B0604020202020204" pitchFamily="34" charset="0"/>
                      </a:endParaRPr>
                    </a:p>
                  </a:txBody>
                  <a:tcPr marL="6350" marR="6350" marT="6350" marB="0" anchor="ctr"/>
                </a:tc>
                <a:extLst>
                  <a:ext uri="{0D108BD9-81ED-4DB2-BD59-A6C34878D82A}">
                    <a16:rowId xmlns:a16="http://schemas.microsoft.com/office/drawing/2014/main" val="2665951254"/>
                  </a:ext>
                </a:extLst>
              </a:tr>
              <a:tr h="268265">
                <a:tc>
                  <a:txBody>
                    <a:bodyPr/>
                    <a:lstStyle/>
                    <a:p>
                      <a:pPr algn="ctr" fontAlgn="ctr"/>
                      <a:r>
                        <a:rPr lang="en-IN" sz="700" u="none" strike="noStrike">
                          <a:effectLst/>
                        </a:rPr>
                        <a:t>Class</a:t>
                      </a:r>
                      <a:endParaRPr lang="en-IN" sz="700" b="1" i="1" u="none" strike="noStrike">
                        <a:solidFill>
                          <a:srgbClr val="000000"/>
                        </a:solidFill>
                        <a:effectLst/>
                        <a:latin typeface="Arial" panose="020B0604020202020204" pitchFamily="34" charset="0"/>
                      </a:endParaRPr>
                    </a:p>
                  </a:txBody>
                  <a:tcPr marL="6350" marR="6350" marT="6350" marB="0" anchor="ctr"/>
                </a:tc>
                <a:tc>
                  <a:txBody>
                    <a:bodyPr/>
                    <a:lstStyle/>
                    <a:p>
                      <a:pPr algn="ctr" fontAlgn="ctr"/>
                      <a:r>
                        <a:rPr lang="en-IN" sz="700" u="none" strike="noStrike">
                          <a:effectLst/>
                        </a:rPr>
                        <a:t>Value</a:t>
                      </a:r>
                      <a:endParaRPr lang="en-IN" sz="700" b="1" i="1" u="none" strike="noStrike">
                        <a:solidFill>
                          <a:srgbClr val="000000"/>
                        </a:solidFill>
                        <a:effectLst/>
                        <a:latin typeface="Arial" panose="020B0604020202020204" pitchFamily="34" charset="0"/>
                      </a:endParaRPr>
                    </a:p>
                  </a:txBody>
                  <a:tcPr marL="6350" marR="6350" marT="6350" marB="0" anchor="ctr"/>
                </a:tc>
                <a:tc>
                  <a:txBody>
                    <a:bodyPr/>
                    <a:lstStyle/>
                    <a:p>
                      <a:pPr algn="ctr" fontAlgn="ctr"/>
                      <a:r>
                        <a:rPr lang="en-IN" sz="700" u="none" strike="noStrike">
                          <a:effectLst/>
                        </a:rPr>
                        <a:t>Frequency</a:t>
                      </a:r>
                      <a:endParaRPr lang="en-IN" sz="700" b="1" i="1" u="none" strike="noStrike">
                        <a:solidFill>
                          <a:srgbClr val="000000"/>
                        </a:solidFill>
                        <a:effectLst/>
                        <a:latin typeface="Arial" panose="020B0604020202020204" pitchFamily="34" charset="0"/>
                      </a:endParaRPr>
                    </a:p>
                  </a:txBody>
                  <a:tcPr marL="6350" marR="6350" marT="6350" marB="0" anchor="ctr"/>
                </a:tc>
                <a:tc>
                  <a:txBody>
                    <a:bodyPr/>
                    <a:lstStyle/>
                    <a:p>
                      <a:pPr algn="ctr" fontAlgn="ctr"/>
                      <a:r>
                        <a:rPr lang="en-IN" sz="700" u="none" strike="noStrike">
                          <a:effectLst/>
                        </a:rPr>
                        <a:t>Frequency</a:t>
                      </a:r>
                      <a:endParaRPr lang="en-IN" sz="700" b="1" i="1" u="none" strike="noStrike">
                        <a:solidFill>
                          <a:srgbClr val="000000"/>
                        </a:solidFill>
                        <a:effectLst/>
                        <a:latin typeface="Arial" panose="020B0604020202020204" pitchFamily="34" charset="0"/>
                      </a:endParaRPr>
                    </a:p>
                  </a:txBody>
                  <a:tcPr marL="6350" marR="6350" marT="6350" marB="0" anchor="ctr"/>
                </a:tc>
                <a:tc>
                  <a:txBody>
                    <a:bodyPr/>
                    <a:lstStyle/>
                    <a:p>
                      <a:pPr algn="ctr" fontAlgn="ctr"/>
                      <a:r>
                        <a:rPr lang="en-IN" sz="700" u="none" strike="noStrike">
                          <a:effectLst/>
                        </a:rPr>
                        <a:t>Frequency</a:t>
                      </a:r>
                      <a:endParaRPr lang="en-IN" sz="700" b="1" i="1" u="none" strike="noStrike">
                        <a:solidFill>
                          <a:srgbClr val="000000"/>
                        </a:solidFill>
                        <a:effectLst/>
                        <a:latin typeface="Arial" panose="020B0604020202020204" pitchFamily="34" charset="0"/>
                      </a:endParaRPr>
                    </a:p>
                  </a:txBody>
                  <a:tcPr marL="6350" marR="6350" marT="6350" marB="0" anchor="ctr"/>
                </a:tc>
                <a:tc>
                  <a:txBody>
                    <a:bodyPr/>
                    <a:lstStyle/>
                    <a:p>
                      <a:pPr algn="ctr" fontAlgn="ctr"/>
                      <a:r>
                        <a:rPr lang="en-IN" sz="700" u="none" strike="noStrike">
                          <a:effectLst/>
                        </a:rPr>
                        <a:t>Frequency</a:t>
                      </a:r>
                      <a:endParaRPr lang="en-IN" sz="700" b="1" i="1" u="none" strike="noStrike">
                        <a:solidFill>
                          <a:srgbClr val="000000"/>
                        </a:solidFill>
                        <a:effectLst/>
                        <a:latin typeface="Arial" panose="020B0604020202020204" pitchFamily="34" charset="0"/>
                      </a:endParaRPr>
                    </a:p>
                  </a:txBody>
                  <a:tcPr marL="6350" marR="6350" marT="6350" marB="0" anchor="ctr"/>
                </a:tc>
                <a:extLst>
                  <a:ext uri="{0D108BD9-81ED-4DB2-BD59-A6C34878D82A}">
                    <a16:rowId xmlns:a16="http://schemas.microsoft.com/office/drawing/2014/main" val="1703994431"/>
                  </a:ext>
                </a:extLst>
              </a:tr>
              <a:tr h="304785">
                <a:tc>
                  <a:txBody>
                    <a:bodyPr/>
                    <a:lstStyle/>
                    <a:p>
                      <a:pPr algn="ctr" fontAlgn="ctr"/>
                      <a:r>
                        <a:rPr lang="en-IN" sz="700" u="none" strike="noStrike">
                          <a:effectLst/>
                        </a:rPr>
                        <a:t>1</a:t>
                      </a:r>
                      <a:endParaRPr lang="en-IN" sz="700" b="0" i="0" u="none" strike="noStrike">
                        <a:solidFill>
                          <a:srgbClr val="000000"/>
                        </a:solidFill>
                        <a:effectLst/>
                        <a:latin typeface="Arial" panose="020B0604020202020204" pitchFamily="34" charset="0"/>
                      </a:endParaRPr>
                    </a:p>
                  </a:txBody>
                  <a:tcPr marL="6350" marR="6350" marT="6350" marB="0" anchor="ctr"/>
                </a:tc>
                <a:tc>
                  <a:txBody>
                    <a:bodyPr/>
                    <a:lstStyle/>
                    <a:p>
                      <a:pPr algn="ctr" fontAlgn="ctr"/>
                      <a:r>
                        <a:rPr lang="en-IN" sz="700" u="none" strike="noStrike" dirty="0">
                          <a:effectLst/>
                        </a:rPr>
                        <a:t>Dis-Satisfied</a:t>
                      </a:r>
                      <a:endParaRPr lang="en-IN" sz="700" b="0" i="0" u="none" strike="noStrike" dirty="0">
                        <a:solidFill>
                          <a:srgbClr val="000000"/>
                        </a:solidFill>
                        <a:effectLst/>
                        <a:latin typeface="Arial" panose="020B0604020202020204" pitchFamily="34" charset="0"/>
                      </a:endParaRPr>
                    </a:p>
                  </a:txBody>
                  <a:tcPr marL="6350" marR="6350" marT="6350" marB="0" anchor="ctr"/>
                </a:tc>
                <a:tc>
                  <a:txBody>
                    <a:bodyPr/>
                    <a:lstStyle/>
                    <a:p>
                      <a:pPr algn="ctr" fontAlgn="ctr"/>
                      <a:r>
                        <a:rPr lang="en-IN" sz="700" u="none" strike="noStrike">
                          <a:effectLst/>
                        </a:rPr>
                        <a:t>12</a:t>
                      </a:r>
                      <a:endParaRPr lang="en-IN" sz="700" b="0" i="0" u="none" strike="noStrike">
                        <a:solidFill>
                          <a:srgbClr val="FF0000"/>
                        </a:solidFill>
                        <a:effectLst/>
                        <a:latin typeface="Arial" panose="020B0604020202020204" pitchFamily="34" charset="0"/>
                      </a:endParaRPr>
                    </a:p>
                  </a:txBody>
                  <a:tcPr marL="6350" marR="6350" marT="6350" marB="0" anchor="ctr"/>
                </a:tc>
                <a:tc>
                  <a:txBody>
                    <a:bodyPr/>
                    <a:lstStyle/>
                    <a:p>
                      <a:pPr algn="ctr" fontAlgn="ctr"/>
                      <a:r>
                        <a:rPr lang="en-IN" sz="700" u="none" strike="noStrike" dirty="0">
                          <a:effectLst/>
                        </a:rPr>
                        <a:t>0.12</a:t>
                      </a:r>
                      <a:endParaRPr lang="en-IN" sz="700" b="0" i="0" u="none" strike="noStrike" dirty="0">
                        <a:solidFill>
                          <a:srgbClr val="FF0000"/>
                        </a:solidFill>
                        <a:effectLst/>
                        <a:latin typeface="Arial" panose="020B0604020202020204" pitchFamily="34" charset="0"/>
                      </a:endParaRPr>
                    </a:p>
                  </a:txBody>
                  <a:tcPr marL="6350" marR="6350" marT="6350" marB="0" anchor="ctr"/>
                </a:tc>
                <a:tc>
                  <a:txBody>
                    <a:bodyPr/>
                    <a:lstStyle/>
                    <a:p>
                      <a:pPr algn="ctr" fontAlgn="ctr"/>
                      <a:r>
                        <a:rPr lang="en-IN" sz="700" u="none" strike="noStrike" dirty="0">
                          <a:effectLst/>
                        </a:rPr>
                        <a:t>12</a:t>
                      </a:r>
                      <a:endParaRPr lang="en-IN" sz="700" b="0" i="0" u="none" strike="noStrike" dirty="0">
                        <a:solidFill>
                          <a:srgbClr val="000000"/>
                        </a:solidFill>
                        <a:effectLst/>
                        <a:latin typeface="Arial" panose="020B0604020202020204" pitchFamily="34" charset="0"/>
                      </a:endParaRPr>
                    </a:p>
                  </a:txBody>
                  <a:tcPr marL="6350" marR="6350" marT="6350" marB="0" anchor="ctr"/>
                </a:tc>
                <a:tc>
                  <a:txBody>
                    <a:bodyPr/>
                    <a:lstStyle/>
                    <a:p>
                      <a:pPr algn="ctr" fontAlgn="ctr"/>
                      <a:r>
                        <a:rPr lang="en-IN" sz="700" u="none" strike="noStrike">
                          <a:effectLst/>
                        </a:rPr>
                        <a:t>0.12</a:t>
                      </a:r>
                      <a:endParaRPr lang="en-IN" sz="700" b="0" i="0" u="none" strike="noStrike">
                        <a:solidFill>
                          <a:srgbClr val="000000"/>
                        </a:solidFill>
                        <a:effectLst/>
                        <a:latin typeface="Arial" panose="020B0604020202020204" pitchFamily="34" charset="0"/>
                      </a:endParaRPr>
                    </a:p>
                  </a:txBody>
                  <a:tcPr marL="6350" marR="6350" marT="6350" marB="0" anchor="ctr"/>
                </a:tc>
                <a:extLst>
                  <a:ext uri="{0D108BD9-81ED-4DB2-BD59-A6C34878D82A}">
                    <a16:rowId xmlns:a16="http://schemas.microsoft.com/office/drawing/2014/main" val="418525934"/>
                  </a:ext>
                </a:extLst>
              </a:tr>
              <a:tr h="268265">
                <a:tc>
                  <a:txBody>
                    <a:bodyPr/>
                    <a:lstStyle/>
                    <a:p>
                      <a:pPr algn="ctr" fontAlgn="ctr"/>
                      <a:r>
                        <a:rPr lang="en-IN" sz="700" u="none" strike="noStrike">
                          <a:effectLst/>
                        </a:rPr>
                        <a:t>2</a:t>
                      </a:r>
                      <a:endParaRPr lang="en-IN" sz="700" b="0" i="0" u="none" strike="noStrike">
                        <a:solidFill>
                          <a:srgbClr val="000000"/>
                        </a:solidFill>
                        <a:effectLst/>
                        <a:latin typeface="Arial" panose="020B0604020202020204" pitchFamily="34" charset="0"/>
                      </a:endParaRPr>
                    </a:p>
                  </a:txBody>
                  <a:tcPr marL="6350" marR="6350" marT="6350" marB="0" anchor="ctr"/>
                </a:tc>
                <a:tc>
                  <a:txBody>
                    <a:bodyPr/>
                    <a:lstStyle/>
                    <a:p>
                      <a:pPr algn="ctr" fontAlgn="ctr"/>
                      <a:r>
                        <a:rPr lang="en-IN" sz="700" u="none" strike="noStrike">
                          <a:effectLst/>
                        </a:rPr>
                        <a:t>No-Opinion</a:t>
                      </a:r>
                      <a:endParaRPr lang="en-IN" sz="700" b="0" i="0" u="none" strike="noStrike">
                        <a:solidFill>
                          <a:srgbClr val="000000"/>
                        </a:solidFill>
                        <a:effectLst/>
                        <a:latin typeface="Arial" panose="020B0604020202020204" pitchFamily="34" charset="0"/>
                      </a:endParaRPr>
                    </a:p>
                  </a:txBody>
                  <a:tcPr marL="6350" marR="6350" marT="6350" marB="0" anchor="ctr"/>
                </a:tc>
                <a:tc>
                  <a:txBody>
                    <a:bodyPr/>
                    <a:lstStyle/>
                    <a:p>
                      <a:pPr algn="ctr" fontAlgn="ctr"/>
                      <a:r>
                        <a:rPr lang="en-IN" sz="700" u="none" strike="noStrike">
                          <a:effectLst/>
                        </a:rPr>
                        <a:t>3</a:t>
                      </a:r>
                      <a:endParaRPr lang="en-IN" sz="700" b="0" i="0" u="none" strike="noStrike">
                        <a:solidFill>
                          <a:srgbClr val="000000"/>
                        </a:solidFill>
                        <a:effectLst/>
                        <a:latin typeface="Arial" panose="020B0604020202020204" pitchFamily="34" charset="0"/>
                      </a:endParaRPr>
                    </a:p>
                  </a:txBody>
                  <a:tcPr marL="6350" marR="6350" marT="6350" marB="0" anchor="ctr"/>
                </a:tc>
                <a:tc>
                  <a:txBody>
                    <a:bodyPr/>
                    <a:lstStyle/>
                    <a:p>
                      <a:pPr algn="ctr" fontAlgn="ctr"/>
                      <a:r>
                        <a:rPr lang="en-IN" sz="700" u="none" strike="noStrike" dirty="0">
                          <a:effectLst/>
                        </a:rPr>
                        <a:t>0.03</a:t>
                      </a:r>
                      <a:endParaRPr lang="en-IN" sz="700" b="0" i="0" u="none" strike="noStrike" dirty="0">
                        <a:solidFill>
                          <a:srgbClr val="000000"/>
                        </a:solidFill>
                        <a:effectLst/>
                        <a:latin typeface="Arial" panose="020B0604020202020204" pitchFamily="34" charset="0"/>
                      </a:endParaRPr>
                    </a:p>
                  </a:txBody>
                  <a:tcPr marL="6350" marR="6350" marT="6350" marB="0" anchor="ctr"/>
                </a:tc>
                <a:tc>
                  <a:txBody>
                    <a:bodyPr/>
                    <a:lstStyle/>
                    <a:p>
                      <a:pPr algn="ctr" fontAlgn="ctr"/>
                      <a:r>
                        <a:rPr lang="en-IN" sz="700" u="none" strike="noStrike" dirty="0">
                          <a:effectLst/>
                        </a:rPr>
                        <a:t>15</a:t>
                      </a:r>
                      <a:endParaRPr lang="en-IN" sz="700" b="0" i="0" u="none" strike="noStrike" dirty="0">
                        <a:solidFill>
                          <a:srgbClr val="000000"/>
                        </a:solidFill>
                        <a:effectLst/>
                        <a:latin typeface="Arial" panose="020B0604020202020204" pitchFamily="34" charset="0"/>
                      </a:endParaRPr>
                    </a:p>
                  </a:txBody>
                  <a:tcPr marL="6350" marR="6350" marT="6350" marB="0" anchor="ctr"/>
                </a:tc>
                <a:tc>
                  <a:txBody>
                    <a:bodyPr/>
                    <a:lstStyle/>
                    <a:p>
                      <a:pPr algn="ctr" fontAlgn="ctr"/>
                      <a:r>
                        <a:rPr lang="en-IN" sz="700" u="none" strike="noStrike">
                          <a:effectLst/>
                        </a:rPr>
                        <a:t>0.15</a:t>
                      </a:r>
                      <a:endParaRPr lang="en-IN" sz="700" b="0" i="0" u="none" strike="noStrike">
                        <a:solidFill>
                          <a:srgbClr val="000000"/>
                        </a:solidFill>
                        <a:effectLst/>
                        <a:latin typeface="Arial" panose="020B0604020202020204" pitchFamily="34" charset="0"/>
                      </a:endParaRPr>
                    </a:p>
                  </a:txBody>
                  <a:tcPr marL="6350" marR="6350" marT="6350" marB="0" anchor="ctr"/>
                </a:tc>
                <a:extLst>
                  <a:ext uri="{0D108BD9-81ED-4DB2-BD59-A6C34878D82A}">
                    <a16:rowId xmlns:a16="http://schemas.microsoft.com/office/drawing/2014/main" val="2449159194"/>
                  </a:ext>
                </a:extLst>
              </a:tr>
              <a:tr h="268265">
                <a:tc>
                  <a:txBody>
                    <a:bodyPr/>
                    <a:lstStyle/>
                    <a:p>
                      <a:pPr algn="ctr" fontAlgn="ctr"/>
                      <a:r>
                        <a:rPr lang="en-IN" sz="700" u="none" strike="noStrike">
                          <a:effectLst/>
                        </a:rPr>
                        <a:t>3</a:t>
                      </a:r>
                      <a:endParaRPr lang="en-IN" sz="700" b="0" i="0" u="none" strike="noStrike">
                        <a:solidFill>
                          <a:srgbClr val="000000"/>
                        </a:solidFill>
                        <a:effectLst/>
                        <a:latin typeface="Arial" panose="020B0604020202020204" pitchFamily="34" charset="0"/>
                      </a:endParaRPr>
                    </a:p>
                  </a:txBody>
                  <a:tcPr marL="6350" marR="6350" marT="6350" marB="0" anchor="ctr"/>
                </a:tc>
                <a:tc>
                  <a:txBody>
                    <a:bodyPr/>
                    <a:lstStyle/>
                    <a:p>
                      <a:pPr algn="ctr" fontAlgn="ctr"/>
                      <a:r>
                        <a:rPr lang="en-IN" sz="700" u="none" strike="noStrike">
                          <a:effectLst/>
                        </a:rPr>
                        <a:t>Satisfied</a:t>
                      </a:r>
                      <a:endParaRPr lang="en-IN" sz="700" b="0" i="0" u="none" strike="noStrike">
                        <a:solidFill>
                          <a:srgbClr val="000000"/>
                        </a:solidFill>
                        <a:effectLst/>
                        <a:latin typeface="Arial" panose="020B0604020202020204" pitchFamily="34" charset="0"/>
                      </a:endParaRPr>
                    </a:p>
                  </a:txBody>
                  <a:tcPr marL="6350" marR="6350" marT="6350" marB="0" anchor="ctr"/>
                </a:tc>
                <a:tc>
                  <a:txBody>
                    <a:bodyPr/>
                    <a:lstStyle/>
                    <a:p>
                      <a:pPr algn="ctr" fontAlgn="ctr"/>
                      <a:r>
                        <a:rPr lang="en-IN" sz="700" u="none" strike="noStrike" dirty="0">
                          <a:effectLst/>
                        </a:rPr>
                        <a:t>60</a:t>
                      </a:r>
                      <a:endParaRPr lang="en-IN" sz="700" b="0" i="0" u="none" strike="noStrike" dirty="0">
                        <a:solidFill>
                          <a:srgbClr val="000000"/>
                        </a:solidFill>
                        <a:effectLst/>
                        <a:latin typeface="Arial" panose="020B0604020202020204" pitchFamily="34" charset="0"/>
                      </a:endParaRPr>
                    </a:p>
                  </a:txBody>
                  <a:tcPr marL="6350" marR="6350" marT="6350" marB="0" anchor="ctr"/>
                </a:tc>
                <a:tc>
                  <a:txBody>
                    <a:bodyPr/>
                    <a:lstStyle/>
                    <a:p>
                      <a:pPr algn="ctr" fontAlgn="ctr"/>
                      <a:r>
                        <a:rPr lang="en-IN" sz="700" u="none" strike="noStrike" dirty="0">
                          <a:effectLst/>
                        </a:rPr>
                        <a:t>0.6</a:t>
                      </a:r>
                      <a:endParaRPr lang="en-IN" sz="700" b="0" i="0" u="none" strike="noStrike" dirty="0">
                        <a:solidFill>
                          <a:srgbClr val="000000"/>
                        </a:solidFill>
                        <a:effectLst/>
                        <a:latin typeface="Arial" panose="020B0604020202020204" pitchFamily="34" charset="0"/>
                      </a:endParaRPr>
                    </a:p>
                  </a:txBody>
                  <a:tcPr marL="6350" marR="6350" marT="6350" marB="0" anchor="ctr"/>
                </a:tc>
                <a:tc>
                  <a:txBody>
                    <a:bodyPr/>
                    <a:lstStyle/>
                    <a:p>
                      <a:pPr algn="ctr" fontAlgn="ctr"/>
                      <a:r>
                        <a:rPr lang="en-IN" sz="700" u="none" strike="noStrike">
                          <a:effectLst/>
                        </a:rPr>
                        <a:t>75</a:t>
                      </a:r>
                      <a:endParaRPr lang="en-IN" sz="700" b="0" i="0" u="none" strike="noStrike">
                        <a:solidFill>
                          <a:srgbClr val="000000"/>
                        </a:solidFill>
                        <a:effectLst/>
                        <a:latin typeface="Arial" panose="020B0604020202020204" pitchFamily="34" charset="0"/>
                      </a:endParaRPr>
                    </a:p>
                  </a:txBody>
                  <a:tcPr marL="6350" marR="6350" marT="6350" marB="0" anchor="ctr"/>
                </a:tc>
                <a:tc>
                  <a:txBody>
                    <a:bodyPr/>
                    <a:lstStyle/>
                    <a:p>
                      <a:pPr algn="ctr" fontAlgn="ctr"/>
                      <a:r>
                        <a:rPr lang="en-IN" sz="700" u="none" strike="noStrike" dirty="0">
                          <a:effectLst/>
                        </a:rPr>
                        <a:t>0.75</a:t>
                      </a:r>
                      <a:endParaRPr lang="en-IN" sz="700" b="0" i="0" u="none" strike="noStrike" dirty="0">
                        <a:solidFill>
                          <a:srgbClr val="000000"/>
                        </a:solidFill>
                        <a:effectLst/>
                        <a:latin typeface="Arial" panose="020B0604020202020204" pitchFamily="34" charset="0"/>
                      </a:endParaRPr>
                    </a:p>
                  </a:txBody>
                  <a:tcPr marL="6350" marR="6350" marT="6350" marB="0" anchor="ctr"/>
                </a:tc>
                <a:extLst>
                  <a:ext uri="{0D108BD9-81ED-4DB2-BD59-A6C34878D82A}">
                    <a16:rowId xmlns:a16="http://schemas.microsoft.com/office/drawing/2014/main" val="3903999267"/>
                  </a:ext>
                </a:extLst>
              </a:tr>
              <a:tr h="330861">
                <a:tc>
                  <a:txBody>
                    <a:bodyPr/>
                    <a:lstStyle/>
                    <a:p>
                      <a:pPr algn="ctr" fontAlgn="ctr"/>
                      <a:r>
                        <a:rPr lang="en-IN" sz="700" u="none" strike="noStrike">
                          <a:effectLst/>
                        </a:rPr>
                        <a:t>4</a:t>
                      </a:r>
                      <a:endParaRPr lang="en-IN" sz="700" b="0" i="0" u="none" strike="noStrike">
                        <a:solidFill>
                          <a:srgbClr val="000000"/>
                        </a:solidFill>
                        <a:effectLst/>
                        <a:latin typeface="Arial" panose="020B0604020202020204" pitchFamily="34" charset="0"/>
                      </a:endParaRPr>
                    </a:p>
                  </a:txBody>
                  <a:tcPr marL="6350" marR="6350" marT="6350" marB="0" anchor="ctr"/>
                </a:tc>
                <a:tc>
                  <a:txBody>
                    <a:bodyPr/>
                    <a:lstStyle/>
                    <a:p>
                      <a:pPr algn="ctr" fontAlgn="ctr"/>
                      <a:r>
                        <a:rPr lang="en-IN" sz="700" u="none" strike="noStrike">
                          <a:effectLst/>
                        </a:rPr>
                        <a:t>Very Dissatisfied</a:t>
                      </a:r>
                      <a:endParaRPr lang="en-IN" sz="700" b="0" i="0" u="none" strike="noStrike">
                        <a:solidFill>
                          <a:srgbClr val="000000"/>
                        </a:solidFill>
                        <a:effectLst/>
                        <a:latin typeface="Arial" panose="020B0604020202020204" pitchFamily="34" charset="0"/>
                      </a:endParaRPr>
                    </a:p>
                  </a:txBody>
                  <a:tcPr marL="6350" marR="6350" marT="6350" marB="0" anchor="ctr"/>
                </a:tc>
                <a:tc>
                  <a:txBody>
                    <a:bodyPr/>
                    <a:lstStyle/>
                    <a:p>
                      <a:pPr algn="ctr" fontAlgn="ctr"/>
                      <a:r>
                        <a:rPr lang="en-IN" sz="700" u="none" strike="noStrike">
                          <a:effectLst/>
                        </a:rPr>
                        <a:t>4</a:t>
                      </a:r>
                      <a:endParaRPr lang="en-IN" sz="700" b="0" i="0" u="none" strike="noStrike">
                        <a:solidFill>
                          <a:srgbClr val="000000"/>
                        </a:solidFill>
                        <a:effectLst/>
                        <a:latin typeface="Arial" panose="020B0604020202020204" pitchFamily="34" charset="0"/>
                      </a:endParaRPr>
                    </a:p>
                  </a:txBody>
                  <a:tcPr marL="6350" marR="6350" marT="6350" marB="0" anchor="ctr"/>
                </a:tc>
                <a:tc>
                  <a:txBody>
                    <a:bodyPr/>
                    <a:lstStyle/>
                    <a:p>
                      <a:pPr algn="ctr" fontAlgn="ctr"/>
                      <a:r>
                        <a:rPr lang="en-IN" sz="700" u="none" strike="noStrike" dirty="0">
                          <a:effectLst/>
                        </a:rPr>
                        <a:t>0.04</a:t>
                      </a:r>
                      <a:endParaRPr lang="en-IN" sz="700" b="0" i="0" u="none" strike="noStrike" dirty="0">
                        <a:solidFill>
                          <a:srgbClr val="000000"/>
                        </a:solidFill>
                        <a:effectLst/>
                        <a:latin typeface="Arial" panose="020B0604020202020204" pitchFamily="34" charset="0"/>
                      </a:endParaRPr>
                    </a:p>
                  </a:txBody>
                  <a:tcPr marL="6350" marR="6350" marT="6350" marB="0" anchor="ctr"/>
                </a:tc>
                <a:tc>
                  <a:txBody>
                    <a:bodyPr/>
                    <a:lstStyle/>
                    <a:p>
                      <a:pPr algn="ctr" fontAlgn="ctr"/>
                      <a:r>
                        <a:rPr lang="en-IN" sz="700" u="none" strike="noStrike" dirty="0">
                          <a:effectLst/>
                        </a:rPr>
                        <a:t>79</a:t>
                      </a:r>
                      <a:endParaRPr lang="en-IN" sz="700" b="0" i="0" u="none" strike="noStrike" dirty="0">
                        <a:solidFill>
                          <a:srgbClr val="000000"/>
                        </a:solidFill>
                        <a:effectLst/>
                        <a:latin typeface="Arial" panose="020B0604020202020204" pitchFamily="34" charset="0"/>
                      </a:endParaRPr>
                    </a:p>
                  </a:txBody>
                  <a:tcPr marL="6350" marR="6350" marT="6350" marB="0" anchor="ctr"/>
                </a:tc>
                <a:tc>
                  <a:txBody>
                    <a:bodyPr/>
                    <a:lstStyle/>
                    <a:p>
                      <a:pPr algn="ctr" fontAlgn="ctr"/>
                      <a:r>
                        <a:rPr lang="en-IN" sz="700" u="none" strike="noStrike">
                          <a:effectLst/>
                        </a:rPr>
                        <a:t>0.79</a:t>
                      </a:r>
                      <a:endParaRPr lang="en-IN" sz="700" b="0" i="0" u="none" strike="noStrike">
                        <a:solidFill>
                          <a:srgbClr val="000000"/>
                        </a:solidFill>
                        <a:effectLst/>
                        <a:latin typeface="Arial" panose="020B0604020202020204" pitchFamily="34" charset="0"/>
                      </a:endParaRPr>
                    </a:p>
                  </a:txBody>
                  <a:tcPr marL="6350" marR="6350" marT="6350" marB="0" anchor="ctr"/>
                </a:tc>
                <a:extLst>
                  <a:ext uri="{0D108BD9-81ED-4DB2-BD59-A6C34878D82A}">
                    <a16:rowId xmlns:a16="http://schemas.microsoft.com/office/drawing/2014/main" val="3017736418"/>
                  </a:ext>
                </a:extLst>
              </a:tr>
              <a:tr h="223554">
                <a:tc>
                  <a:txBody>
                    <a:bodyPr/>
                    <a:lstStyle/>
                    <a:p>
                      <a:pPr algn="ctr" fontAlgn="ctr"/>
                      <a:r>
                        <a:rPr lang="en-IN" sz="700" u="none" strike="noStrike" dirty="0">
                          <a:effectLst/>
                        </a:rPr>
                        <a:t>5</a:t>
                      </a:r>
                      <a:endParaRPr lang="en-IN" sz="700" b="0" i="0" u="none" strike="noStrike" dirty="0">
                        <a:solidFill>
                          <a:srgbClr val="000000"/>
                        </a:solidFill>
                        <a:effectLst/>
                        <a:latin typeface="Arial" panose="020B0604020202020204" pitchFamily="34" charset="0"/>
                      </a:endParaRPr>
                    </a:p>
                  </a:txBody>
                  <a:tcPr marL="6350" marR="6350" marT="6350" marB="0" anchor="ctr"/>
                </a:tc>
                <a:tc>
                  <a:txBody>
                    <a:bodyPr/>
                    <a:lstStyle/>
                    <a:p>
                      <a:pPr algn="ctr" fontAlgn="ctr"/>
                      <a:r>
                        <a:rPr lang="en-IN" sz="700" u="none" strike="noStrike">
                          <a:effectLst/>
                        </a:rPr>
                        <a:t>Very satisfied</a:t>
                      </a:r>
                      <a:endParaRPr lang="en-IN" sz="700" b="0" i="0" u="none" strike="noStrike">
                        <a:solidFill>
                          <a:srgbClr val="000000"/>
                        </a:solidFill>
                        <a:effectLst/>
                        <a:latin typeface="Arial" panose="020B0604020202020204" pitchFamily="34" charset="0"/>
                      </a:endParaRPr>
                    </a:p>
                  </a:txBody>
                  <a:tcPr marL="6350" marR="6350" marT="6350" marB="0" anchor="ctr"/>
                </a:tc>
                <a:tc>
                  <a:txBody>
                    <a:bodyPr/>
                    <a:lstStyle/>
                    <a:p>
                      <a:pPr algn="ctr" fontAlgn="ctr"/>
                      <a:r>
                        <a:rPr lang="en-IN" sz="700" u="none" strike="noStrike">
                          <a:effectLst/>
                        </a:rPr>
                        <a:t>21</a:t>
                      </a:r>
                      <a:endParaRPr lang="en-IN" sz="700" b="0" i="0" u="none" strike="noStrike">
                        <a:solidFill>
                          <a:srgbClr val="000000"/>
                        </a:solidFill>
                        <a:effectLst/>
                        <a:latin typeface="Arial" panose="020B0604020202020204" pitchFamily="34" charset="0"/>
                      </a:endParaRPr>
                    </a:p>
                  </a:txBody>
                  <a:tcPr marL="6350" marR="6350" marT="6350" marB="0" anchor="ctr"/>
                </a:tc>
                <a:tc>
                  <a:txBody>
                    <a:bodyPr/>
                    <a:lstStyle/>
                    <a:p>
                      <a:pPr algn="ctr" fontAlgn="ctr"/>
                      <a:r>
                        <a:rPr lang="en-IN" sz="700" u="none" strike="noStrike">
                          <a:effectLst/>
                        </a:rPr>
                        <a:t>0.21</a:t>
                      </a:r>
                      <a:endParaRPr lang="en-IN" sz="700" b="0" i="0" u="none" strike="noStrike">
                        <a:solidFill>
                          <a:srgbClr val="000000"/>
                        </a:solidFill>
                        <a:effectLst/>
                        <a:latin typeface="Arial" panose="020B0604020202020204" pitchFamily="34" charset="0"/>
                      </a:endParaRPr>
                    </a:p>
                  </a:txBody>
                  <a:tcPr marL="6350" marR="6350" marT="6350" marB="0" anchor="ctr"/>
                </a:tc>
                <a:tc>
                  <a:txBody>
                    <a:bodyPr/>
                    <a:lstStyle/>
                    <a:p>
                      <a:pPr algn="ctr" fontAlgn="ctr"/>
                      <a:r>
                        <a:rPr lang="en-IN" sz="700" u="none" strike="noStrike">
                          <a:effectLst/>
                        </a:rPr>
                        <a:t>100</a:t>
                      </a:r>
                      <a:endParaRPr lang="en-IN" sz="700" b="0" i="0" u="none" strike="noStrike">
                        <a:solidFill>
                          <a:srgbClr val="000000"/>
                        </a:solidFill>
                        <a:effectLst/>
                        <a:latin typeface="Arial" panose="020B0604020202020204" pitchFamily="34" charset="0"/>
                      </a:endParaRPr>
                    </a:p>
                  </a:txBody>
                  <a:tcPr marL="6350" marR="6350" marT="6350" marB="0" anchor="ctr"/>
                </a:tc>
                <a:tc>
                  <a:txBody>
                    <a:bodyPr/>
                    <a:lstStyle/>
                    <a:p>
                      <a:pPr algn="ctr" fontAlgn="ctr"/>
                      <a:r>
                        <a:rPr lang="en-IN" sz="700" u="none" strike="noStrike" dirty="0">
                          <a:effectLst/>
                        </a:rPr>
                        <a:t>1</a:t>
                      </a:r>
                      <a:endParaRPr lang="en-IN" sz="700" b="0" i="0" u="none" strike="noStrike" dirty="0">
                        <a:solidFill>
                          <a:srgbClr val="000000"/>
                        </a:solidFill>
                        <a:effectLst/>
                        <a:latin typeface="Arial" panose="020B0604020202020204" pitchFamily="34" charset="0"/>
                      </a:endParaRPr>
                    </a:p>
                  </a:txBody>
                  <a:tcPr marL="6350" marR="6350" marT="6350" marB="0" anchor="ctr"/>
                </a:tc>
                <a:extLst>
                  <a:ext uri="{0D108BD9-81ED-4DB2-BD59-A6C34878D82A}">
                    <a16:rowId xmlns:a16="http://schemas.microsoft.com/office/drawing/2014/main" val="3648873212"/>
                  </a:ext>
                </a:extLst>
              </a:tr>
            </a:tbl>
          </a:graphicData>
        </a:graphic>
      </p:graphicFrame>
      <p:sp>
        <p:nvSpPr>
          <p:cNvPr id="11" name="TextBox 10">
            <a:extLst>
              <a:ext uri="{FF2B5EF4-FFF2-40B4-BE49-F238E27FC236}">
                <a16:creationId xmlns:a16="http://schemas.microsoft.com/office/drawing/2014/main" id="{854648EA-0CB8-4946-9A44-E44B3C235DDB}"/>
              </a:ext>
            </a:extLst>
          </p:cNvPr>
          <p:cNvSpPr txBox="1"/>
          <p:nvPr/>
        </p:nvSpPr>
        <p:spPr>
          <a:xfrm>
            <a:off x="6236612" y="210036"/>
            <a:ext cx="5955388" cy="311239"/>
          </a:xfrm>
          <a:prstGeom prst="rect">
            <a:avLst/>
          </a:prstGeom>
          <a:noFill/>
        </p:spPr>
        <p:txBody>
          <a:bodyPr wrap="square" rtlCol="0">
            <a:spAutoFit/>
          </a:bodyPr>
          <a:lstStyle/>
          <a:p>
            <a:pPr>
              <a:lnSpc>
                <a:spcPct val="107000"/>
              </a:lnSpc>
              <a:spcAft>
                <a:spcPts val="800"/>
              </a:spcAft>
            </a:pPr>
            <a:r>
              <a:rPr lang="en-IN" sz="1400" b="1" dirty="0">
                <a:solidFill>
                  <a:srgbClr val="000000"/>
                </a:solidFill>
                <a:effectLst/>
                <a:latin typeface="Arial" panose="020B0604020202020204" pitchFamily="34" charset="0"/>
                <a:ea typeface="Calibri" panose="020F0502020204030204" pitchFamily="34" charset="0"/>
              </a:rPr>
              <a:t>Frequency Table for V12 (Satisfaction with monthly bill amount)</a:t>
            </a:r>
            <a:endParaRPr lang="en-IN" sz="1400" dirty="0"/>
          </a:p>
        </p:txBody>
      </p:sp>
      <p:pic>
        <p:nvPicPr>
          <p:cNvPr id="4" name="v12">
            <a:hlinkClick r:id="" action="ppaction://media"/>
            <a:extLst>
              <a:ext uri="{FF2B5EF4-FFF2-40B4-BE49-F238E27FC236}">
                <a16:creationId xmlns:a16="http://schemas.microsoft.com/office/drawing/2014/main" id="{758985EC-4B72-498D-8E2B-C8CF44ADA21A}"/>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1699680" y="58788"/>
            <a:ext cx="406400" cy="406400"/>
          </a:xfrm>
          <a:prstGeom prst="rect">
            <a:avLst/>
          </a:prstGeom>
        </p:spPr>
      </p:pic>
      <p:pic>
        <p:nvPicPr>
          <p:cNvPr id="6" name="Picture 5">
            <a:extLst>
              <a:ext uri="{FF2B5EF4-FFF2-40B4-BE49-F238E27FC236}">
                <a16:creationId xmlns:a16="http://schemas.microsoft.com/office/drawing/2014/main" id="{3DAAECD2-706D-492D-811F-EE5D9B444D41}"/>
              </a:ext>
            </a:extLst>
          </p:cNvPr>
          <p:cNvPicPr>
            <a:picLocks noChangeAspect="1"/>
          </p:cNvPicPr>
          <p:nvPr/>
        </p:nvPicPr>
        <p:blipFill rotWithShape="1">
          <a:blip r:embed="rId5">
            <a:extLst>
              <a:ext uri="{28A0092B-C50C-407E-A947-70E740481C1C}">
                <a14:useLocalDpi xmlns:a14="http://schemas.microsoft.com/office/drawing/2010/main" val="0"/>
              </a:ext>
            </a:extLst>
          </a:blip>
          <a:srcRect l="4133" b="6663"/>
          <a:stretch/>
        </p:blipFill>
        <p:spPr>
          <a:xfrm>
            <a:off x="6472693" y="2568463"/>
            <a:ext cx="5085959" cy="2812209"/>
          </a:xfrm>
          <a:prstGeom prst="rect">
            <a:avLst/>
          </a:prstGeom>
        </p:spPr>
      </p:pic>
      <p:pic>
        <p:nvPicPr>
          <p:cNvPr id="12" name="Picture 11">
            <a:extLst>
              <a:ext uri="{FF2B5EF4-FFF2-40B4-BE49-F238E27FC236}">
                <a16:creationId xmlns:a16="http://schemas.microsoft.com/office/drawing/2014/main" id="{339857CF-8E89-41C1-A971-89876784DC45}"/>
              </a:ext>
            </a:extLst>
          </p:cNvPr>
          <p:cNvPicPr>
            <a:picLocks noChangeAspect="1"/>
          </p:cNvPicPr>
          <p:nvPr/>
        </p:nvPicPr>
        <p:blipFill rotWithShape="1">
          <a:blip r:embed="rId6">
            <a:extLst>
              <a:ext uri="{28A0092B-C50C-407E-A947-70E740481C1C}">
                <a14:useLocalDpi xmlns:a14="http://schemas.microsoft.com/office/drawing/2010/main" val="0"/>
              </a:ext>
            </a:extLst>
          </a:blip>
          <a:srcRect l="5511" r="11685" b="16342"/>
          <a:stretch/>
        </p:blipFill>
        <p:spPr>
          <a:xfrm>
            <a:off x="215401" y="1738468"/>
            <a:ext cx="5880599" cy="3267176"/>
          </a:xfrm>
          <a:prstGeom prst="rect">
            <a:avLst/>
          </a:prstGeom>
        </p:spPr>
      </p:pic>
      <p:sp>
        <p:nvSpPr>
          <p:cNvPr id="17" name="TextBox 16">
            <a:extLst>
              <a:ext uri="{FF2B5EF4-FFF2-40B4-BE49-F238E27FC236}">
                <a16:creationId xmlns:a16="http://schemas.microsoft.com/office/drawing/2014/main" id="{2A7852EC-5DC6-416F-A205-E27E4E0BE5D1}"/>
              </a:ext>
            </a:extLst>
          </p:cNvPr>
          <p:cNvSpPr txBox="1"/>
          <p:nvPr/>
        </p:nvSpPr>
        <p:spPr>
          <a:xfrm>
            <a:off x="1525009" y="1738468"/>
            <a:ext cx="812127" cy="369332"/>
          </a:xfrm>
          <a:prstGeom prst="rect">
            <a:avLst/>
          </a:prstGeom>
          <a:noFill/>
        </p:spPr>
        <p:txBody>
          <a:bodyPr wrap="square" rtlCol="0">
            <a:spAutoFit/>
          </a:bodyPr>
          <a:lstStyle/>
          <a:p>
            <a:r>
              <a:rPr lang="en-US" b="1" dirty="0">
                <a:solidFill>
                  <a:srgbClr val="FF0000"/>
                </a:solidFill>
              </a:rPr>
              <a:t>V5 </a:t>
            </a:r>
            <a:r>
              <a:rPr lang="en-US" b="1" dirty="0"/>
              <a:t>-</a:t>
            </a:r>
            <a:endParaRPr lang="en-IN" b="1" dirty="0"/>
          </a:p>
        </p:txBody>
      </p:sp>
      <p:sp>
        <p:nvSpPr>
          <p:cNvPr id="18" name="TextBox 17">
            <a:extLst>
              <a:ext uri="{FF2B5EF4-FFF2-40B4-BE49-F238E27FC236}">
                <a16:creationId xmlns:a16="http://schemas.microsoft.com/office/drawing/2014/main" id="{30171EF4-994E-4C1E-8E92-7B29D8E4843E}"/>
              </a:ext>
            </a:extLst>
          </p:cNvPr>
          <p:cNvSpPr txBox="1"/>
          <p:nvPr/>
        </p:nvSpPr>
        <p:spPr>
          <a:xfrm>
            <a:off x="10254859" y="2546757"/>
            <a:ext cx="914400" cy="369332"/>
          </a:xfrm>
          <a:prstGeom prst="rect">
            <a:avLst/>
          </a:prstGeom>
          <a:noFill/>
        </p:spPr>
        <p:txBody>
          <a:bodyPr wrap="square" rtlCol="0">
            <a:spAutoFit/>
          </a:bodyPr>
          <a:lstStyle/>
          <a:p>
            <a:r>
              <a:rPr lang="en-US" dirty="0"/>
              <a:t>- </a:t>
            </a:r>
            <a:r>
              <a:rPr lang="en-US" b="1" dirty="0">
                <a:solidFill>
                  <a:srgbClr val="FF0000"/>
                </a:solidFill>
              </a:rPr>
              <a:t>V12</a:t>
            </a:r>
            <a:endParaRPr lang="en-IN" b="1" dirty="0">
              <a:solidFill>
                <a:srgbClr val="FF0000"/>
              </a:solidFill>
            </a:endParaRPr>
          </a:p>
        </p:txBody>
      </p:sp>
      <p:cxnSp>
        <p:nvCxnSpPr>
          <p:cNvPr id="20" name="Straight Connector 19">
            <a:extLst>
              <a:ext uri="{FF2B5EF4-FFF2-40B4-BE49-F238E27FC236}">
                <a16:creationId xmlns:a16="http://schemas.microsoft.com/office/drawing/2014/main" id="{35E17E09-138B-4109-B4B2-3371108A1C03}"/>
              </a:ext>
            </a:extLst>
          </p:cNvPr>
          <p:cNvCxnSpPr/>
          <p:nvPr/>
        </p:nvCxnSpPr>
        <p:spPr>
          <a:xfrm>
            <a:off x="2684206" y="261988"/>
            <a:ext cx="0" cy="1360335"/>
          </a:xfrm>
          <a:prstGeom prst="line">
            <a:avLst/>
          </a:prstGeom>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94FAD114-55A8-48FD-989D-96B8D6CC15CD}"/>
              </a:ext>
            </a:extLst>
          </p:cNvPr>
          <p:cNvSpPr txBox="1"/>
          <p:nvPr/>
        </p:nvSpPr>
        <p:spPr>
          <a:xfrm>
            <a:off x="2802194" y="145843"/>
            <a:ext cx="2900515" cy="1932260"/>
          </a:xfrm>
          <a:prstGeom prst="rect">
            <a:avLst/>
          </a:prstGeom>
          <a:noFill/>
        </p:spPr>
        <p:txBody>
          <a:bodyPr wrap="square" rtlCol="0">
            <a:spAutoFit/>
          </a:bodyPr>
          <a:lstStyle/>
          <a:p>
            <a:pPr>
              <a:lnSpc>
                <a:spcPct val="107000"/>
              </a:lnSpc>
              <a:spcAft>
                <a:spcPts val="800"/>
              </a:spcAft>
            </a:pPr>
            <a:r>
              <a:rPr lang="en-US" sz="1400" dirty="0">
                <a:solidFill>
                  <a:srgbClr val="0000FF"/>
                </a:solidFill>
                <a:latin typeface="Arial" panose="020B0604020202020204" pitchFamily="34" charset="0"/>
                <a:ea typeface="Calibri" panose="020F0502020204030204" pitchFamily="34" charset="0"/>
                <a:cs typeface="Arial" panose="020B0604020202020204" pitchFamily="34" charset="0"/>
              </a:rPr>
              <a:t>Data variable:</a:t>
            </a:r>
            <a:endParaRPr lang="en-US" sz="1400" u="none" strike="noStrike" dirty="0">
              <a:solidFill>
                <a:srgbClr val="0000FF"/>
              </a:solidFill>
              <a:effectLst/>
              <a:latin typeface="Arial" panose="020B0604020202020204" pitchFamily="34" charset="0"/>
              <a:ea typeface="Calibri" panose="020F0502020204030204" pitchFamily="34" charset="0"/>
              <a:cs typeface="Arial" panose="020B0604020202020204" pitchFamily="34" charset="0"/>
            </a:endParaRPr>
          </a:p>
          <a:p>
            <a:pPr>
              <a:lnSpc>
                <a:spcPct val="107000"/>
              </a:lnSpc>
              <a:spcAft>
                <a:spcPts val="800"/>
              </a:spcAft>
            </a:pPr>
            <a:r>
              <a:rPr lang="en-US" sz="1400" u="none" strike="noStrike" dirty="0">
                <a:solidFill>
                  <a:srgbClr val="0000FF"/>
                </a:solidFill>
                <a:effectLst/>
                <a:latin typeface="Arial" panose="020B0604020202020204" pitchFamily="34" charset="0"/>
                <a:ea typeface="Calibri" panose="020F0502020204030204" pitchFamily="34" charset="0"/>
                <a:cs typeface="Arial" panose="020B0604020202020204" pitchFamily="34" charset="0"/>
              </a:rPr>
              <a:t>V12 (Satisfaction with monthly bill amount)</a:t>
            </a:r>
          </a:p>
          <a:p>
            <a:pPr>
              <a:lnSpc>
                <a:spcPct val="107000"/>
              </a:lnSpc>
              <a:spcAft>
                <a:spcPts val="800"/>
              </a:spcAft>
            </a:pPr>
            <a:r>
              <a:rPr lang="en-US" sz="1400" u="none" strike="noStrike" dirty="0">
                <a:effectLst/>
                <a:latin typeface="Arial" panose="020B0604020202020204" pitchFamily="34" charset="0"/>
                <a:ea typeface="Calibri" panose="020F0502020204030204" pitchFamily="34" charset="0"/>
                <a:cs typeface="Arial" panose="020B0604020202020204" pitchFamily="34" charset="0"/>
              </a:rPr>
              <a:t>Number of observations: 100</a:t>
            </a:r>
          </a:p>
          <a:p>
            <a:pPr>
              <a:lnSpc>
                <a:spcPct val="107000"/>
              </a:lnSpc>
              <a:spcAft>
                <a:spcPts val="800"/>
              </a:spcAft>
            </a:pPr>
            <a:r>
              <a:rPr lang="en-US" sz="1400" u="none" strike="noStrike" dirty="0">
                <a:effectLst/>
                <a:latin typeface="Arial" panose="020B0604020202020204" pitchFamily="34" charset="0"/>
                <a:ea typeface="Calibri" panose="020F0502020204030204" pitchFamily="34" charset="0"/>
                <a:cs typeface="Arial" panose="020B0604020202020204" pitchFamily="34" charset="0"/>
              </a:rPr>
              <a:t>Number of unique values: 5 </a:t>
            </a:r>
          </a:p>
          <a:p>
            <a:endParaRPr lang="en-IN" dirty="0"/>
          </a:p>
        </p:txBody>
      </p:sp>
      <p:sp>
        <p:nvSpPr>
          <p:cNvPr id="24" name="TextBox 23">
            <a:extLst>
              <a:ext uri="{FF2B5EF4-FFF2-40B4-BE49-F238E27FC236}">
                <a16:creationId xmlns:a16="http://schemas.microsoft.com/office/drawing/2014/main" id="{079E4200-42C6-452E-94FE-D3C5EDD965DB}"/>
              </a:ext>
            </a:extLst>
          </p:cNvPr>
          <p:cNvSpPr txBox="1"/>
          <p:nvPr/>
        </p:nvSpPr>
        <p:spPr>
          <a:xfrm>
            <a:off x="179868" y="5132992"/>
            <a:ext cx="6250291" cy="1877437"/>
          </a:xfrm>
          <a:prstGeom prst="rect">
            <a:avLst/>
          </a:prstGeom>
          <a:noFill/>
        </p:spPr>
        <p:txBody>
          <a:bodyPr wrap="square" rtlCol="0">
            <a:spAutoFit/>
          </a:bodyPr>
          <a:lstStyle/>
          <a:p>
            <a:r>
              <a:rPr lang="en-US" sz="1400" b="1" dirty="0">
                <a:solidFill>
                  <a:srgbClr val="FF0000"/>
                </a:solidFill>
                <a:latin typeface="Arial" panose="020B0604020202020204" pitchFamily="34" charset="0"/>
                <a:cs typeface="Arial" panose="020B0604020202020204" pitchFamily="34" charset="0"/>
              </a:rPr>
              <a:t>Interpretation:</a:t>
            </a:r>
          </a:p>
          <a:p>
            <a:endParaRPr lang="en-US" sz="1400" b="1" dirty="0">
              <a:latin typeface="Arial" panose="020B0604020202020204" pitchFamily="34" charset="0"/>
              <a:cs typeface="Arial" panose="020B0604020202020204" pitchFamily="34" charset="0"/>
            </a:endParaRPr>
          </a:p>
          <a:p>
            <a:r>
              <a:rPr lang="en-US" sz="1400" dirty="0">
                <a:solidFill>
                  <a:srgbClr val="FF0000"/>
                </a:solidFill>
                <a:effectLst/>
                <a:latin typeface="Arial" panose="020B0604020202020204" pitchFamily="34" charset="0"/>
                <a:ea typeface="Calibri" panose="020F0502020204030204" pitchFamily="34" charset="0"/>
                <a:cs typeface="Arial" panose="020B0604020202020204" pitchFamily="34" charset="0"/>
              </a:rPr>
              <a:t>From Bar chart we can see that most frequently mobile network used was Fido with 34%. Fido is followed by Chatr with 20%, and on third place was Rogers with 15%. Very close to Rogers was Freedom with 14%. The  least popular mobile network were Telus and Kodo with 2%, and Virgin with just 1%</a:t>
            </a:r>
            <a:endParaRPr lang="en-IN" sz="1400" dirty="0">
              <a:solidFill>
                <a:srgbClr val="FF0000"/>
              </a:solidFill>
              <a:effectLst/>
              <a:latin typeface="Arial" panose="020B0604020202020204" pitchFamily="34" charset="0"/>
              <a:ea typeface="Calibri" panose="020F0502020204030204" pitchFamily="34" charset="0"/>
              <a:cs typeface="Arial" panose="020B0604020202020204" pitchFamily="34" charset="0"/>
            </a:endParaRPr>
          </a:p>
          <a:p>
            <a:endParaRPr lang="en-IN" dirty="0"/>
          </a:p>
        </p:txBody>
      </p:sp>
      <p:cxnSp>
        <p:nvCxnSpPr>
          <p:cNvPr id="28" name="Straight Connector 27">
            <a:extLst>
              <a:ext uri="{FF2B5EF4-FFF2-40B4-BE49-F238E27FC236}">
                <a16:creationId xmlns:a16="http://schemas.microsoft.com/office/drawing/2014/main" id="{0105639C-CD2F-4039-93E9-08E8FB0F833F}"/>
              </a:ext>
            </a:extLst>
          </p:cNvPr>
          <p:cNvCxnSpPr/>
          <p:nvPr/>
        </p:nvCxnSpPr>
        <p:spPr>
          <a:xfrm>
            <a:off x="6226782" y="5380672"/>
            <a:ext cx="0" cy="1382078"/>
          </a:xfrm>
          <a:prstGeom prst="line">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283163862"/>
      </p:ext>
    </p:extLst>
  </p:cSld>
  <p:clrMapOvr>
    <a:masterClrMapping/>
  </p:clrMapOvr>
  <mc:AlternateContent xmlns:mc="http://schemas.openxmlformats.org/markup-compatibility/2006" xmlns:p14="http://schemas.microsoft.com/office/powerpoint/2010/main">
    <mc:Choice Requires="p14">
      <p:transition spd="med" p14:dur="700" advClick="0" advTm="40530">
        <p:fade/>
      </p:transition>
    </mc:Choice>
    <mc:Fallback xmlns="">
      <p:transition spd="med" advClick="0" advTm="4053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4051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endCondLst>
                    <p:cond evt="onStopAudio" delay="0">
                      <p:tgtEl>
                        <p:sldTgt/>
                      </p:tgtEl>
                    </p:cond>
                  </p:endCondLst>
                </p:cTn>
                <p:tgtEl>
                  <p:spTgt spid="4"/>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54FBB8CB-0C91-4A6A-A4A6-6BD0D4283727}"/>
              </a:ext>
            </a:extLst>
          </p:cNvPr>
          <p:cNvSpPr txBox="1"/>
          <p:nvPr/>
        </p:nvSpPr>
        <p:spPr>
          <a:xfrm>
            <a:off x="295275" y="4845759"/>
            <a:ext cx="11673205" cy="1600438"/>
          </a:xfrm>
          <a:prstGeom prst="rect">
            <a:avLst/>
          </a:prstGeom>
          <a:noFill/>
        </p:spPr>
        <p:txBody>
          <a:bodyPr wrap="square" rtlCol="0">
            <a:spAutoFit/>
          </a:bodyPr>
          <a:lstStyle/>
          <a:p>
            <a:r>
              <a:rPr lang="en-US" sz="1600" b="1" u="sng" dirty="0">
                <a:solidFill>
                  <a:srgbClr val="FF0000"/>
                </a:solidFill>
                <a:latin typeface="Arial" panose="020B0604020202020204" pitchFamily="34" charset="0"/>
                <a:cs typeface="Arial" panose="020B0604020202020204" pitchFamily="34" charset="0"/>
              </a:rPr>
              <a:t>Interpretation:</a:t>
            </a:r>
          </a:p>
          <a:p>
            <a:endParaRPr lang="en-US" sz="1600" b="1" u="sng" dirty="0">
              <a:solidFill>
                <a:srgbClr val="FF0000"/>
              </a:solidFill>
              <a:latin typeface="Arial" panose="020B0604020202020204" pitchFamily="34" charset="0"/>
              <a:cs typeface="Arial" panose="020B0604020202020204" pitchFamily="34" charset="0"/>
            </a:endParaRPr>
          </a:p>
          <a:p>
            <a:r>
              <a:rPr lang="en-US" sz="1600" dirty="0">
                <a:solidFill>
                  <a:srgbClr val="FF0000"/>
                </a:solidFill>
                <a:latin typeface="Arial" panose="020B0604020202020204" pitchFamily="34" charset="0"/>
                <a:cs typeface="Arial" panose="020B0604020202020204" pitchFamily="34" charset="0"/>
              </a:rPr>
              <a:t>The shape of the diagram is skewed to right. The median is 60 and the sample mean is 69.072. There is no outlier present for the description. The range is between 22 and 135.</a:t>
            </a:r>
          </a:p>
          <a:p>
            <a:r>
              <a:rPr lang="en-US" sz="1600" dirty="0">
                <a:solidFill>
                  <a:srgbClr val="FF0000"/>
                </a:solidFill>
                <a:latin typeface="Arial" panose="020B0604020202020204" pitchFamily="34" charset="0"/>
                <a:cs typeface="Arial" panose="020B0604020202020204" pitchFamily="34" charset="0"/>
              </a:rPr>
              <a:t>So we can say that most of the Langara students get a bill around $60 - $70.</a:t>
            </a:r>
            <a:endParaRPr lang="en-US" sz="1600" b="1" u="sng" dirty="0">
              <a:solidFill>
                <a:srgbClr val="FF0000"/>
              </a:solidFill>
              <a:latin typeface="Arial" panose="020B0604020202020204" pitchFamily="34" charset="0"/>
              <a:cs typeface="Arial" panose="020B0604020202020204" pitchFamily="34" charset="0"/>
            </a:endParaRPr>
          </a:p>
          <a:p>
            <a:endParaRPr lang="en-IN" dirty="0"/>
          </a:p>
        </p:txBody>
      </p:sp>
      <p:sp>
        <p:nvSpPr>
          <p:cNvPr id="16" name="TextBox 15">
            <a:extLst>
              <a:ext uri="{FF2B5EF4-FFF2-40B4-BE49-F238E27FC236}">
                <a16:creationId xmlns:a16="http://schemas.microsoft.com/office/drawing/2014/main" id="{683067A8-3E50-47F2-B7EA-4E15590ACF3C}"/>
              </a:ext>
            </a:extLst>
          </p:cNvPr>
          <p:cNvSpPr txBox="1"/>
          <p:nvPr/>
        </p:nvSpPr>
        <p:spPr>
          <a:xfrm>
            <a:off x="304800" y="265471"/>
            <a:ext cx="6238930" cy="830997"/>
          </a:xfrm>
          <a:prstGeom prst="rect">
            <a:avLst/>
          </a:prstGeom>
          <a:noFill/>
        </p:spPr>
        <p:txBody>
          <a:bodyPr wrap="square" rtlCol="0">
            <a:spAutoFit/>
          </a:bodyPr>
          <a:lstStyle/>
          <a:p>
            <a:r>
              <a:rPr lang="en-IN" sz="1600" dirty="0">
                <a:solidFill>
                  <a:srgbClr val="0000FF"/>
                </a:solidFill>
                <a:latin typeface="Arial" panose="020B0604020202020204" pitchFamily="34" charset="0"/>
                <a:cs typeface="Arial" panose="020B0604020202020204" pitchFamily="34" charset="0"/>
              </a:rPr>
              <a:t>Data variable: V6 (monthly Bill – in dollars)</a:t>
            </a:r>
          </a:p>
          <a:p>
            <a:r>
              <a:rPr lang="en-US" sz="1600" dirty="0">
                <a:solidFill>
                  <a:srgbClr val="000000"/>
                </a:solidFill>
                <a:latin typeface="Arial" panose="020B0604020202020204" pitchFamily="34" charset="0"/>
                <a:cs typeface="Arial" panose="020B0604020202020204" pitchFamily="34" charset="0"/>
              </a:rPr>
              <a:t>101 values ranging from 22.0 to 135.0</a:t>
            </a:r>
          </a:p>
          <a:p>
            <a:endParaRPr lang="en-IN" sz="1600" dirty="0">
              <a:solidFill>
                <a:srgbClr val="000000"/>
              </a:solidFill>
              <a:latin typeface="Arial" panose="020B0604020202020204" pitchFamily="34" charset="0"/>
              <a:cs typeface="Arial" panose="020B0604020202020204" pitchFamily="34" charset="0"/>
            </a:endParaRPr>
          </a:p>
        </p:txBody>
      </p:sp>
      <p:pic>
        <p:nvPicPr>
          <p:cNvPr id="18" name="Picture 17">
            <a:extLst>
              <a:ext uri="{FF2B5EF4-FFF2-40B4-BE49-F238E27FC236}">
                <a16:creationId xmlns:a16="http://schemas.microsoft.com/office/drawing/2014/main" id="{D49B0690-35E9-4875-AC79-5CEDE6FBC32B}"/>
              </a:ext>
            </a:extLst>
          </p:cNvPr>
          <p:cNvPicPr>
            <a:picLocks noChangeAspect="1"/>
          </p:cNvPicPr>
          <p:nvPr/>
        </p:nvPicPr>
        <p:blipFill rotWithShape="1">
          <a:blip r:embed="rId4">
            <a:extLst>
              <a:ext uri="{28A0092B-C50C-407E-A947-70E740481C1C}">
                <a14:useLocalDpi xmlns:a14="http://schemas.microsoft.com/office/drawing/2010/main" val="0"/>
              </a:ext>
            </a:extLst>
          </a:blip>
          <a:srcRect b="25836"/>
          <a:stretch/>
        </p:blipFill>
        <p:spPr>
          <a:xfrm>
            <a:off x="313321" y="949395"/>
            <a:ext cx="3830054" cy="1555680"/>
          </a:xfrm>
          <a:prstGeom prst="rect">
            <a:avLst/>
          </a:prstGeom>
        </p:spPr>
      </p:pic>
      <p:pic>
        <p:nvPicPr>
          <p:cNvPr id="4" name="Picture 3">
            <a:extLst>
              <a:ext uri="{FF2B5EF4-FFF2-40B4-BE49-F238E27FC236}">
                <a16:creationId xmlns:a16="http://schemas.microsoft.com/office/drawing/2014/main" id="{3421AF59-8893-472C-9E52-C884A1372AFD}"/>
              </a:ext>
            </a:extLst>
          </p:cNvPr>
          <p:cNvPicPr>
            <a:picLocks noChangeAspect="1"/>
          </p:cNvPicPr>
          <p:nvPr/>
        </p:nvPicPr>
        <p:blipFill>
          <a:blip r:embed="rId5"/>
          <a:stretch>
            <a:fillRect/>
          </a:stretch>
        </p:blipFill>
        <p:spPr>
          <a:xfrm>
            <a:off x="4328612" y="621590"/>
            <a:ext cx="7440029" cy="4224169"/>
          </a:xfrm>
          <a:prstGeom prst="rect">
            <a:avLst/>
          </a:prstGeom>
        </p:spPr>
      </p:pic>
      <p:pic>
        <p:nvPicPr>
          <p:cNvPr id="3" name="Picture 2">
            <a:extLst>
              <a:ext uri="{FF2B5EF4-FFF2-40B4-BE49-F238E27FC236}">
                <a16:creationId xmlns:a16="http://schemas.microsoft.com/office/drawing/2014/main" id="{6DC34357-266A-47F3-BCAA-425504A5B302}"/>
              </a:ext>
            </a:extLst>
          </p:cNvPr>
          <p:cNvPicPr>
            <a:picLocks noChangeAspect="1"/>
          </p:cNvPicPr>
          <p:nvPr/>
        </p:nvPicPr>
        <p:blipFill rotWithShape="1">
          <a:blip r:embed="rId6">
            <a:extLst>
              <a:ext uri="{28A0092B-C50C-407E-A947-70E740481C1C}">
                <a14:useLocalDpi xmlns:a14="http://schemas.microsoft.com/office/drawing/2010/main" val="0"/>
              </a:ext>
            </a:extLst>
          </a:blip>
          <a:srcRect l="3843" t="5025" r="3609" b="4953"/>
          <a:stretch/>
        </p:blipFill>
        <p:spPr>
          <a:xfrm>
            <a:off x="304800" y="2597859"/>
            <a:ext cx="2905125" cy="2047875"/>
          </a:xfrm>
          <a:prstGeom prst="rect">
            <a:avLst/>
          </a:prstGeom>
        </p:spPr>
      </p:pic>
      <p:pic>
        <p:nvPicPr>
          <p:cNvPr id="2" name="v6">
            <a:hlinkClick r:id="" action="ppaction://media"/>
            <a:extLst>
              <a:ext uri="{FF2B5EF4-FFF2-40B4-BE49-F238E27FC236}">
                <a16:creationId xmlns:a16="http://schemas.microsoft.com/office/drawing/2014/main" id="{1CC0EB71-E34E-4950-9EFC-D39771D872FC}"/>
              </a:ext>
            </a:extLst>
          </p:cNvPr>
          <p:cNvPicPr>
            <a:picLocks noChangeAspect="1"/>
          </p:cNvPicPr>
          <p:nvPr>
            <a:audioFile r:link="rId1"/>
            <p:extLst>
              <p:ext uri="{DAA4B4D4-6D71-4841-9C94-3DE7FCFB9230}">
                <p14:media xmlns:p14="http://schemas.microsoft.com/office/powerpoint/2010/main" r:embed="rId2">
                  <p14:trim st="816" end="1986.875"/>
                </p14:media>
              </p:ext>
            </p:extLst>
          </p:nvPr>
        </p:nvPicPr>
        <p:blipFill>
          <a:blip r:embed="rId7"/>
          <a:stretch>
            <a:fillRect/>
          </a:stretch>
        </p:blipFill>
        <p:spPr>
          <a:xfrm>
            <a:off x="11480800" y="62271"/>
            <a:ext cx="406400" cy="406400"/>
          </a:xfrm>
          <a:prstGeom prst="rect">
            <a:avLst/>
          </a:prstGeom>
        </p:spPr>
      </p:pic>
    </p:spTree>
    <p:extLst>
      <p:ext uri="{BB962C8B-B14F-4D97-AF65-F5344CB8AC3E}">
        <p14:creationId xmlns:p14="http://schemas.microsoft.com/office/powerpoint/2010/main" val="3136876793"/>
      </p:ext>
    </p:extLst>
  </p:cSld>
  <p:clrMapOvr>
    <a:masterClrMapping/>
  </p:clrMapOvr>
  <mc:AlternateContent xmlns:mc="http://schemas.openxmlformats.org/markup-compatibility/2006" xmlns:p14="http://schemas.microsoft.com/office/powerpoint/2010/main">
    <mc:Choice Requires="p14">
      <p:transition spd="med" p14:dur="700" advClick="0" advTm="39760">
        <p:fade/>
      </p:transition>
    </mc:Choice>
    <mc:Fallback xmlns="">
      <p:transition spd="med" advClick="0" advTm="3976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3998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80F7A1D-88F8-43FC-B71B-8A55F77C9516}"/>
              </a:ext>
            </a:extLst>
          </p:cNvPr>
          <p:cNvSpPr txBox="1"/>
          <p:nvPr/>
        </p:nvSpPr>
        <p:spPr>
          <a:xfrm>
            <a:off x="257175" y="352425"/>
            <a:ext cx="5648325" cy="1754326"/>
          </a:xfrm>
          <a:prstGeom prst="rect">
            <a:avLst/>
          </a:prstGeom>
          <a:noFill/>
        </p:spPr>
        <p:txBody>
          <a:bodyPr wrap="square" rtlCol="0">
            <a:spAutoFit/>
          </a:bodyPr>
          <a:lstStyle/>
          <a:p>
            <a:r>
              <a:rPr lang="en-IN" sz="1800" dirty="0">
                <a:solidFill>
                  <a:srgbClr val="0000FF"/>
                </a:solidFill>
              </a:rPr>
              <a:t>Data variable: V7 (Rating of range of mobile network)</a:t>
            </a:r>
          </a:p>
          <a:p>
            <a:endParaRPr lang="en-IN" sz="1800" dirty="0">
              <a:solidFill>
                <a:srgbClr val="0000FF"/>
              </a:solidFill>
            </a:endParaRPr>
          </a:p>
          <a:p>
            <a:r>
              <a:rPr lang="en-IN" sz="1800" dirty="0">
                <a:solidFill>
                  <a:srgbClr val="000000"/>
                </a:solidFill>
              </a:rPr>
              <a:t>Number of observations: 100</a:t>
            </a:r>
          </a:p>
          <a:p>
            <a:r>
              <a:rPr lang="en-US" sz="1800" dirty="0">
                <a:solidFill>
                  <a:srgbClr val="000000"/>
                </a:solidFill>
              </a:rPr>
              <a:t>Number of unique values: 3</a:t>
            </a:r>
          </a:p>
          <a:p>
            <a:endParaRPr lang="en-IN" sz="1800" dirty="0">
              <a:solidFill>
                <a:srgbClr val="000000"/>
              </a:solidFill>
            </a:endParaRPr>
          </a:p>
          <a:p>
            <a:endParaRPr lang="en-IN" dirty="0"/>
          </a:p>
        </p:txBody>
      </p:sp>
      <p:sp>
        <p:nvSpPr>
          <p:cNvPr id="8" name="TextBox 7">
            <a:extLst>
              <a:ext uri="{FF2B5EF4-FFF2-40B4-BE49-F238E27FC236}">
                <a16:creationId xmlns:a16="http://schemas.microsoft.com/office/drawing/2014/main" id="{7001443B-C826-45EC-AF90-FD00FC46A2DA}"/>
              </a:ext>
            </a:extLst>
          </p:cNvPr>
          <p:cNvSpPr txBox="1"/>
          <p:nvPr/>
        </p:nvSpPr>
        <p:spPr>
          <a:xfrm>
            <a:off x="257175" y="3829051"/>
            <a:ext cx="5905502" cy="2308324"/>
          </a:xfrm>
          <a:prstGeom prst="rect">
            <a:avLst/>
          </a:prstGeom>
          <a:noFill/>
        </p:spPr>
        <p:txBody>
          <a:bodyPr wrap="square" rtlCol="0">
            <a:spAutoFit/>
          </a:bodyPr>
          <a:lstStyle/>
          <a:p>
            <a:r>
              <a:rPr lang="en-US" b="1" u="sng" dirty="0">
                <a:solidFill>
                  <a:srgbClr val="FF0000"/>
                </a:solidFill>
                <a:latin typeface="Arial" panose="020B0604020202020204" pitchFamily="34" charset="0"/>
                <a:cs typeface="Arial" panose="020B0604020202020204" pitchFamily="34" charset="0"/>
              </a:rPr>
              <a:t>Interpretation:</a:t>
            </a:r>
          </a:p>
          <a:p>
            <a:endParaRPr lang="en-US" b="1" u="sng" dirty="0">
              <a:solidFill>
                <a:srgbClr val="FF0000"/>
              </a:solidFill>
              <a:latin typeface="Arial" panose="020B0604020202020204" pitchFamily="34" charset="0"/>
              <a:cs typeface="Arial" panose="020B0604020202020204" pitchFamily="34" charset="0"/>
            </a:endParaRPr>
          </a:p>
          <a:p>
            <a:r>
              <a:rPr lang="en-US" sz="1800" dirty="0">
                <a:solidFill>
                  <a:srgbClr val="FF0000"/>
                </a:solidFill>
                <a:effectLst/>
                <a:latin typeface="Arial" panose="020B0604020202020204" pitchFamily="34" charset="0"/>
                <a:ea typeface="Calibri" panose="020F0502020204030204" pitchFamily="34" charset="0"/>
                <a:cs typeface="Arial" panose="020B0604020202020204" pitchFamily="34" charset="0"/>
              </a:rPr>
              <a:t>The majority of the Langara agree that the rating of range of mobile network are good, 52% of them. 30% students also thought that the rating of range of mobile network is excellent and rest gave an average rating to the range </a:t>
            </a:r>
            <a:r>
              <a:rPr lang="en-US" dirty="0">
                <a:solidFill>
                  <a:srgbClr val="FF0000"/>
                </a:solidFill>
                <a:latin typeface="Arial" panose="020B0604020202020204" pitchFamily="34" charset="0"/>
                <a:ea typeface="Calibri" panose="020F0502020204030204" pitchFamily="34" charset="0"/>
                <a:cs typeface="Arial" panose="020B0604020202020204" pitchFamily="34" charset="0"/>
              </a:rPr>
              <a:t>o</a:t>
            </a:r>
            <a:r>
              <a:rPr lang="en-US" sz="1800" dirty="0">
                <a:solidFill>
                  <a:srgbClr val="FF0000"/>
                </a:solidFill>
                <a:effectLst/>
                <a:latin typeface="Arial" panose="020B0604020202020204" pitchFamily="34" charset="0"/>
                <a:ea typeface="Calibri" panose="020F0502020204030204" pitchFamily="34" charset="0"/>
                <a:cs typeface="Arial" panose="020B0604020202020204" pitchFamily="34" charset="0"/>
              </a:rPr>
              <a:t>f mobile network. </a:t>
            </a:r>
            <a:endParaRPr lang="en-US" dirty="0">
              <a:latin typeface="Arial" panose="020B0604020202020204" pitchFamily="34" charset="0"/>
              <a:cs typeface="Arial" panose="020B0604020202020204" pitchFamily="34" charset="0"/>
            </a:endParaRPr>
          </a:p>
          <a:p>
            <a:endParaRPr lang="en-IN" dirty="0"/>
          </a:p>
        </p:txBody>
      </p:sp>
      <p:pic>
        <p:nvPicPr>
          <p:cNvPr id="10" name="Picture 9">
            <a:extLst>
              <a:ext uri="{FF2B5EF4-FFF2-40B4-BE49-F238E27FC236}">
                <a16:creationId xmlns:a16="http://schemas.microsoft.com/office/drawing/2014/main" id="{6B3D145F-02E6-4A3B-B67B-FB9CF8BC281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7175" y="1523999"/>
            <a:ext cx="6029327" cy="2305052"/>
          </a:xfrm>
          <a:prstGeom prst="rect">
            <a:avLst/>
          </a:prstGeom>
        </p:spPr>
      </p:pic>
      <p:pic>
        <p:nvPicPr>
          <p:cNvPr id="12" name="Picture 11">
            <a:extLst>
              <a:ext uri="{FF2B5EF4-FFF2-40B4-BE49-F238E27FC236}">
                <a16:creationId xmlns:a16="http://schemas.microsoft.com/office/drawing/2014/main" id="{C1BDD647-5C60-4DD2-8BFA-B82CE9A9887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86502" y="854526"/>
            <a:ext cx="5721457" cy="5148948"/>
          </a:xfrm>
          <a:prstGeom prst="rect">
            <a:avLst/>
          </a:prstGeom>
        </p:spPr>
      </p:pic>
      <p:sp>
        <p:nvSpPr>
          <p:cNvPr id="3" name="Rectangle 2">
            <a:extLst>
              <a:ext uri="{FF2B5EF4-FFF2-40B4-BE49-F238E27FC236}">
                <a16:creationId xmlns:a16="http://schemas.microsoft.com/office/drawing/2014/main" id="{0669236D-CA5A-4CBE-8F17-9E53B3AEE164}"/>
              </a:ext>
            </a:extLst>
          </p:cNvPr>
          <p:cNvSpPr/>
          <p:nvPr/>
        </p:nvSpPr>
        <p:spPr>
          <a:xfrm>
            <a:off x="6532305" y="2614931"/>
            <a:ext cx="369333" cy="1686560"/>
          </a:xfrm>
          <a:prstGeom prst="rect">
            <a:avLst/>
          </a:prstGeom>
          <a:solidFill>
            <a:srgbClr val="DEDEDE"/>
          </a:solidFill>
          <a:ln>
            <a:solidFill>
              <a:srgbClr val="DEDE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TextBox 3">
            <a:extLst>
              <a:ext uri="{FF2B5EF4-FFF2-40B4-BE49-F238E27FC236}">
                <a16:creationId xmlns:a16="http://schemas.microsoft.com/office/drawing/2014/main" id="{6AEE94C6-FACA-4C72-9250-B106B0D0F2C0}"/>
              </a:ext>
            </a:extLst>
          </p:cNvPr>
          <p:cNvSpPr txBox="1"/>
          <p:nvPr/>
        </p:nvSpPr>
        <p:spPr>
          <a:xfrm rot="16200000">
            <a:off x="4965010" y="2320860"/>
            <a:ext cx="3302000" cy="369332"/>
          </a:xfrm>
          <a:prstGeom prst="rect">
            <a:avLst/>
          </a:prstGeom>
          <a:noFill/>
        </p:spPr>
        <p:txBody>
          <a:bodyPr wrap="square" rtlCol="0">
            <a:spAutoFit/>
          </a:bodyPr>
          <a:lstStyle/>
          <a:p>
            <a:r>
              <a:rPr lang="en-US" b="1" dirty="0">
                <a:latin typeface="Arial" panose="020B0604020202020204" pitchFamily="34" charset="0"/>
                <a:cs typeface="Arial" panose="020B0604020202020204" pitchFamily="34" charset="0"/>
              </a:rPr>
              <a:t>Percentage</a:t>
            </a:r>
            <a:endParaRPr lang="en-IN" b="1" dirty="0">
              <a:latin typeface="Arial" panose="020B0604020202020204" pitchFamily="34" charset="0"/>
              <a:cs typeface="Arial" panose="020B0604020202020204" pitchFamily="34" charset="0"/>
            </a:endParaRPr>
          </a:p>
        </p:txBody>
      </p:sp>
      <p:pic>
        <p:nvPicPr>
          <p:cNvPr id="5" name="v7 audio">
            <a:hlinkClick r:id="" action="ppaction://media"/>
            <a:extLst>
              <a:ext uri="{FF2B5EF4-FFF2-40B4-BE49-F238E27FC236}">
                <a16:creationId xmlns:a16="http://schemas.microsoft.com/office/drawing/2014/main" id="{77035B6D-E02B-4587-A44A-D1FF15FFB03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08519" y="208916"/>
            <a:ext cx="406400" cy="406400"/>
          </a:xfrm>
          <a:prstGeom prst="rect">
            <a:avLst/>
          </a:prstGeom>
        </p:spPr>
      </p:pic>
    </p:spTree>
    <p:extLst>
      <p:ext uri="{BB962C8B-B14F-4D97-AF65-F5344CB8AC3E}">
        <p14:creationId xmlns:p14="http://schemas.microsoft.com/office/powerpoint/2010/main" val="1247325980"/>
      </p:ext>
    </p:extLst>
  </p:cSld>
  <p:clrMapOvr>
    <a:masterClrMapping/>
  </p:clrMapOvr>
  <mc:AlternateContent xmlns:mc="http://schemas.openxmlformats.org/markup-compatibility/2006" xmlns:p14="http://schemas.microsoft.com/office/powerpoint/2010/main">
    <mc:Choice Requires="p14">
      <p:transition spd="med" p14:dur="700" advTm="27070">
        <p:fade/>
      </p:transition>
    </mc:Choice>
    <mc:Fallback xmlns="">
      <p:transition spd="med" advTm="2707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2707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FA2BA2-7DF3-4842-A1A8-0BF412F90722}"/>
              </a:ext>
            </a:extLst>
          </p:cNvPr>
          <p:cNvSpPr txBox="1"/>
          <p:nvPr/>
        </p:nvSpPr>
        <p:spPr>
          <a:xfrm>
            <a:off x="295275" y="340757"/>
            <a:ext cx="7705725" cy="369332"/>
          </a:xfrm>
          <a:prstGeom prst="rect">
            <a:avLst/>
          </a:prstGeom>
          <a:noFill/>
        </p:spPr>
        <p:txBody>
          <a:bodyPr wrap="square" rtlCol="0">
            <a:spAutoFit/>
          </a:bodyPr>
          <a:lstStyle/>
          <a:p>
            <a:r>
              <a:rPr lang="en-US" dirty="0">
                <a:solidFill>
                  <a:srgbClr val="0000FF"/>
                </a:solidFill>
                <a:latin typeface="Arial" panose="020B0604020202020204" pitchFamily="34" charset="0"/>
                <a:cs typeface="Arial" panose="020B0604020202020204" pitchFamily="34" charset="0"/>
              </a:rPr>
              <a:t>Data Variable:</a:t>
            </a:r>
            <a:r>
              <a:rPr lang="en-IN" dirty="0">
                <a:solidFill>
                  <a:srgbClr val="0000FF"/>
                </a:solidFill>
                <a:latin typeface="Arial" panose="020B0604020202020204" pitchFamily="34" charset="0"/>
                <a:cs typeface="Arial" panose="020B0604020202020204" pitchFamily="34" charset="0"/>
              </a:rPr>
              <a:t> V3 (Number of courses)</a:t>
            </a:r>
            <a:endParaRPr lang="en-US" dirty="0">
              <a:solidFill>
                <a:srgbClr val="0000FF"/>
              </a:solidFill>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BA56F67D-490C-4476-B6E5-B9AAE5E49364}"/>
              </a:ext>
            </a:extLst>
          </p:cNvPr>
          <p:cNvPicPr>
            <a:picLocks noChangeAspect="1"/>
          </p:cNvPicPr>
          <p:nvPr/>
        </p:nvPicPr>
        <p:blipFill rotWithShape="1">
          <a:blip r:embed="rId4">
            <a:extLst>
              <a:ext uri="{28A0092B-C50C-407E-A947-70E740481C1C}">
                <a14:useLocalDpi xmlns:a14="http://schemas.microsoft.com/office/drawing/2010/main" val="0"/>
              </a:ext>
            </a:extLst>
          </a:blip>
          <a:srcRect l="4512" r="12408" b="4862"/>
          <a:stretch/>
        </p:blipFill>
        <p:spPr>
          <a:xfrm>
            <a:off x="5276849" y="525423"/>
            <a:ext cx="6410325" cy="3463847"/>
          </a:xfrm>
          <a:prstGeom prst="rect">
            <a:avLst/>
          </a:prstGeom>
        </p:spPr>
      </p:pic>
      <p:pic>
        <p:nvPicPr>
          <p:cNvPr id="4" name="Picture 3">
            <a:extLst>
              <a:ext uri="{FF2B5EF4-FFF2-40B4-BE49-F238E27FC236}">
                <a16:creationId xmlns:a16="http://schemas.microsoft.com/office/drawing/2014/main" id="{C02A4FC5-D48F-42BB-BACF-69F6C227EFD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6953" y="719357"/>
            <a:ext cx="4397444" cy="3199088"/>
          </a:xfrm>
          <a:prstGeom prst="rect">
            <a:avLst/>
          </a:prstGeom>
        </p:spPr>
      </p:pic>
      <p:sp>
        <p:nvSpPr>
          <p:cNvPr id="5" name="TextBox 4">
            <a:extLst>
              <a:ext uri="{FF2B5EF4-FFF2-40B4-BE49-F238E27FC236}">
                <a16:creationId xmlns:a16="http://schemas.microsoft.com/office/drawing/2014/main" id="{7CA7ED2D-8FDE-45E6-800D-809D3073DB6C}"/>
              </a:ext>
            </a:extLst>
          </p:cNvPr>
          <p:cNvSpPr txBox="1"/>
          <p:nvPr/>
        </p:nvSpPr>
        <p:spPr>
          <a:xfrm>
            <a:off x="7296150" y="3579891"/>
            <a:ext cx="962025" cy="338554"/>
          </a:xfrm>
          <a:prstGeom prst="rect">
            <a:avLst/>
          </a:prstGeom>
          <a:noFill/>
        </p:spPr>
        <p:txBody>
          <a:bodyPr wrap="square" rtlCol="0">
            <a:spAutoFit/>
          </a:bodyPr>
          <a:lstStyle/>
          <a:p>
            <a:r>
              <a:rPr lang="en-US" sz="1600" b="1" dirty="0">
                <a:latin typeface="Arial" panose="020B0604020202020204" pitchFamily="34" charset="0"/>
                <a:cs typeface="Arial" panose="020B0604020202020204" pitchFamily="34" charset="0"/>
              </a:rPr>
              <a:t>V3 -</a:t>
            </a:r>
            <a:endParaRPr lang="en-IN" sz="1600"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9AA55539-F7CF-497F-96F0-B0FFC20C2F54}"/>
              </a:ext>
            </a:extLst>
          </p:cNvPr>
          <p:cNvSpPr txBox="1"/>
          <p:nvPr/>
        </p:nvSpPr>
        <p:spPr>
          <a:xfrm>
            <a:off x="295275" y="6487299"/>
            <a:ext cx="5473650" cy="338554"/>
          </a:xfrm>
          <a:prstGeom prst="rect">
            <a:avLst/>
          </a:prstGeom>
          <a:noFill/>
        </p:spPr>
        <p:txBody>
          <a:bodyPr wrap="square" rtlCol="0">
            <a:spAutoFit/>
          </a:bodyPr>
          <a:lstStyle/>
          <a:p>
            <a:r>
              <a:rPr kumimoji="0" lang="en-US" altLang="en-US" sz="1600" b="0" i="0" u="none" strike="noStrike" cap="none" normalizeH="0" baseline="0" dirty="0">
                <a:ln>
                  <a:noFill/>
                </a:ln>
                <a:solidFill>
                  <a:srgbClr val="000000"/>
                </a:solidFill>
                <a:effectLst/>
                <a:latin typeface="Arial" panose="020B0604020202020204" pitchFamily="34" charset="0"/>
                <a:ea typeface="Calibri" panose="020F0502020204030204" pitchFamily="34" charset="0"/>
                <a:cs typeface="Arial" panose="020B0604020202020204" pitchFamily="34" charset="0"/>
              </a:rPr>
              <a:t>Mean = 3.5   Standard deviation = 1.0247</a:t>
            </a:r>
            <a:endParaRPr lang="en-IN" sz="1600" dirty="0">
              <a:latin typeface="Arial" panose="020B0604020202020204" pitchFamily="34" charset="0"/>
              <a:cs typeface="Arial" panose="020B0604020202020204" pitchFamily="34" charset="0"/>
            </a:endParaRPr>
          </a:p>
        </p:txBody>
      </p:sp>
      <p:graphicFrame>
        <p:nvGraphicFramePr>
          <p:cNvPr id="7" name="Table 6">
            <a:extLst>
              <a:ext uri="{FF2B5EF4-FFF2-40B4-BE49-F238E27FC236}">
                <a16:creationId xmlns:a16="http://schemas.microsoft.com/office/drawing/2014/main" id="{D1F12B13-B2E0-41B4-A708-0E77D684BF28}"/>
              </a:ext>
            </a:extLst>
          </p:cNvPr>
          <p:cNvGraphicFramePr>
            <a:graphicFrameLocks noGrp="1"/>
          </p:cNvGraphicFramePr>
          <p:nvPr>
            <p:extLst>
              <p:ext uri="{D42A27DB-BD31-4B8C-83A1-F6EECF244321}">
                <p14:modId xmlns:p14="http://schemas.microsoft.com/office/powerpoint/2010/main" val="2362339513"/>
              </p:ext>
            </p:extLst>
          </p:nvPr>
        </p:nvGraphicFramePr>
        <p:xfrm>
          <a:off x="295275" y="4219395"/>
          <a:ext cx="6221566" cy="2267901"/>
        </p:xfrm>
        <a:graphic>
          <a:graphicData uri="http://schemas.openxmlformats.org/drawingml/2006/table">
            <a:tbl>
              <a:tblPr>
                <a:tableStyleId>{5C22544A-7EE6-4342-B048-85BDC9FD1C3A}</a:tableStyleId>
              </a:tblPr>
              <a:tblGrid>
                <a:gridCol w="488109">
                  <a:extLst>
                    <a:ext uri="{9D8B030D-6E8A-4147-A177-3AD203B41FA5}">
                      <a16:colId xmlns:a16="http://schemas.microsoft.com/office/drawing/2014/main" val="2437477293"/>
                    </a:ext>
                  </a:extLst>
                </a:gridCol>
                <a:gridCol w="910651">
                  <a:extLst>
                    <a:ext uri="{9D8B030D-6E8A-4147-A177-3AD203B41FA5}">
                      <a16:colId xmlns:a16="http://schemas.microsoft.com/office/drawing/2014/main" val="811332373"/>
                    </a:ext>
                  </a:extLst>
                </a:gridCol>
                <a:gridCol w="546390">
                  <a:extLst>
                    <a:ext uri="{9D8B030D-6E8A-4147-A177-3AD203B41FA5}">
                      <a16:colId xmlns:a16="http://schemas.microsoft.com/office/drawing/2014/main" val="3172796005"/>
                    </a:ext>
                  </a:extLst>
                </a:gridCol>
                <a:gridCol w="794087">
                  <a:extLst>
                    <a:ext uri="{9D8B030D-6E8A-4147-A177-3AD203B41FA5}">
                      <a16:colId xmlns:a16="http://schemas.microsoft.com/office/drawing/2014/main" val="1404861179"/>
                    </a:ext>
                  </a:extLst>
                </a:gridCol>
                <a:gridCol w="852369">
                  <a:extLst>
                    <a:ext uri="{9D8B030D-6E8A-4147-A177-3AD203B41FA5}">
                      <a16:colId xmlns:a16="http://schemas.microsoft.com/office/drawing/2014/main" val="3779901083"/>
                    </a:ext>
                  </a:extLst>
                </a:gridCol>
                <a:gridCol w="852369">
                  <a:extLst>
                    <a:ext uri="{9D8B030D-6E8A-4147-A177-3AD203B41FA5}">
                      <a16:colId xmlns:a16="http://schemas.microsoft.com/office/drawing/2014/main" val="2830946117"/>
                    </a:ext>
                  </a:extLst>
                </a:gridCol>
                <a:gridCol w="925222">
                  <a:extLst>
                    <a:ext uri="{9D8B030D-6E8A-4147-A177-3AD203B41FA5}">
                      <a16:colId xmlns:a16="http://schemas.microsoft.com/office/drawing/2014/main" val="2785789352"/>
                    </a:ext>
                  </a:extLst>
                </a:gridCol>
                <a:gridCol w="852369">
                  <a:extLst>
                    <a:ext uri="{9D8B030D-6E8A-4147-A177-3AD203B41FA5}">
                      <a16:colId xmlns:a16="http://schemas.microsoft.com/office/drawing/2014/main" val="3638238197"/>
                    </a:ext>
                  </a:extLst>
                </a:gridCol>
              </a:tblGrid>
              <a:tr h="251989">
                <a:tc>
                  <a:txBody>
                    <a:bodyPr/>
                    <a:lstStyle/>
                    <a:p>
                      <a:pPr algn="ctr">
                        <a:lnSpc>
                          <a:spcPct val="107000"/>
                        </a:lnSpc>
                        <a:spcAft>
                          <a:spcPts val="800"/>
                        </a:spcAft>
                      </a:pPr>
                      <a:r>
                        <a:rPr lang="en-US" sz="9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25400" marR="25400" marT="0" marB="0"/>
                </a:tc>
                <a:tc>
                  <a:txBody>
                    <a:bodyPr/>
                    <a:lstStyle/>
                    <a:p>
                      <a:pPr algn="ctr">
                        <a:lnSpc>
                          <a:spcPct val="107000"/>
                        </a:lnSpc>
                        <a:spcAft>
                          <a:spcPts val="800"/>
                        </a:spcAft>
                      </a:pPr>
                      <a:r>
                        <a:rPr lang="en-US" sz="900">
                          <a:effectLst/>
                        </a:rPr>
                        <a:t>Lower</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25400" marR="25400" marT="0" marB="0"/>
                </a:tc>
                <a:tc>
                  <a:txBody>
                    <a:bodyPr/>
                    <a:lstStyle/>
                    <a:p>
                      <a:pPr algn="ctr">
                        <a:lnSpc>
                          <a:spcPct val="107000"/>
                        </a:lnSpc>
                        <a:spcAft>
                          <a:spcPts val="800"/>
                        </a:spcAft>
                      </a:pPr>
                      <a:r>
                        <a:rPr lang="en-US" sz="900">
                          <a:effectLst/>
                        </a:rPr>
                        <a:t>Upper</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25400" marR="25400" marT="0" marB="0"/>
                </a:tc>
                <a:tc>
                  <a:txBody>
                    <a:bodyPr/>
                    <a:lstStyle/>
                    <a:p>
                      <a:pPr algn="ctr">
                        <a:lnSpc>
                          <a:spcPct val="107000"/>
                        </a:lnSpc>
                        <a:spcAft>
                          <a:spcPts val="800"/>
                        </a:spcAft>
                      </a:pPr>
                      <a:r>
                        <a:rPr lang="en-US" sz="9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25400" marR="25400" marT="0" marB="0"/>
                </a:tc>
                <a:tc>
                  <a:txBody>
                    <a:bodyPr/>
                    <a:lstStyle/>
                    <a:p>
                      <a:pPr algn="ctr">
                        <a:lnSpc>
                          <a:spcPct val="107000"/>
                        </a:lnSpc>
                        <a:spcAft>
                          <a:spcPts val="800"/>
                        </a:spcAft>
                      </a:pPr>
                      <a:r>
                        <a:rPr lang="en-US" sz="9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25400" marR="25400" marT="0" marB="0"/>
                </a:tc>
                <a:tc>
                  <a:txBody>
                    <a:bodyPr/>
                    <a:lstStyle/>
                    <a:p>
                      <a:pPr algn="ctr">
                        <a:lnSpc>
                          <a:spcPct val="107000"/>
                        </a:lnSpc>
                        <a:spcAft>
                          <a:spcPts val="800"/>
                        </a:spcAft>
                      </a:pPr>
                      <a:r>
                        <a:rPr lang="en-US" sz="900">
                          <a:effectLst/>
                        </a:rPr>
                        <a:t>Relative</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25400" marR="25400" marT="0" marB="0"/>
                </a:tc>
                <a:tc>
                  <a:txBody>
                    <a:bodyPr/>
                    <a:lstStyle/>
                    <a:p>
                      <a:pPr algn="ctr">
                        <a:lnSpc>
                          <a:spcPct val="107000"/>
                        </a:lnSpc>
                        <a:spcAft>
                          <a:spcPts val="800"/>
                        </a:spcAft>
                      </a:pPr>
                      <a:r>
                        <a:rPr lang="en-US" sz="900">
                          <a:effectLst/>
                        </a:rPr>
                        <a:t>Cumulative</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25400" marR="25400" marT="0" marB="0"/>
                </a:tc>
                <a:tc>
                  <a:txBody>
                    <a:bodyPr/>
                    <a:lstStyle/>
                    <a:p>
                      <a:pPr algn="ctr">
                        <a:lnSpc>
                          <a:spcPct val="107000"/>
                        </a:lnSpc>
                        <a:spcAft>
                          <a:spcPts val="800"/>
                        </a:spcAft>
                      </a:pPr>
                      <a:r>
                        <a:rPr lang="en-US" sz="900">
                          <a:effectLst/>
                        </a:rPr>
                        <a:t>Cum. Rel.</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25400" marR="25400" marT="0" marB="0"/>
                </a:tc>
                <a:extLst>
                  <a:ext uri="{0D108BD9-81ED-4DB2-BD59-A6C34878D82A}">
                    <a16:rowId xmlns:a16="http://schemas.microsoft.com/office/drawing/2014/main" val="170527901"/>
                  </a:ext>
                </a:extLst>
              </a:tr>
              <a:tr h="251989">
                <a:tc>
                  <a:txBody>
                    <a:bodyPr/>
                    <a:lstStyle/>
                    <a:p>
                      <a:pPr algn="ctr">
                        <a:lnSpc>
                          <a:spcPct val="107000"/>
                        </a:lnSpc>
                        <a:spcAft>
                          <a:spcPts val="800"/>
                        </a:spcAft>
                      </a:pPr>
                      <a:r>
                        <a:rPr lang="en-US" sz="900">
                          <a:effectLst/>
                        </a:rPr>
                        <a:t>Class</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25400" marR="25400" marT="0" marB="0"/>
                </a:tc>
                <a:tc>
                  <a:txBody>
                    <a:bodyPr/>
                    <a:lstStyle/>
                    <a:p>
                      <a:pPr algn="ctr">
                        <a:lnSpc>
                          <a:spcPct val="107000"/>
                        </a:lnSpc>
                        <a:spcAft>
                          <a:spcPts val="800"/>
                        </a:spcAft>
                      </a:pPr>
                      <a:r>
                        <a:rPr lang="en-US" sz="900">
                          <a:effectLst/>
                        </a:rPr>
                        <a:t>Limit</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25400" marR="25400" marT="0" marB="0"/>
                </a:tc>
                <a:tc>
                  <a:txBody>
                    <a:bodyPr/>
                    <a:lstStyle/>
                    <a:p>
                      <a:pPr algn="ctr">
                        <a:lnSpc>
                          <a:spcPct val="107000"/>
                        </a:lnSpc>
                        <a:spcAft>
                          <a:spcPts val="800"/>
                        </a:spcAft>
                      </a:pPr>
                      <a:r>
                        <a:rPr lang="en-US" sz="900">
                          <a:effectLst/>
                        </a:rPr>
                        <a:t>Limit</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25400" marR="25400" marT="0" marB="0"/>
                </a:tc>
                <a:tc>
                  <a:txBody>
                    <a:bodyPr/>
                    <a:lstStyle/>
                    <a:p>
                      <a:pPr algn="ctr">
                        <a:lnSpc>
                          <a:spcPct val="107000"/>
                        </a:lnSpc>
                        <a:spcAft>
                          <a:spcPts val="800"/>
                        </a:spcAft>
                      </a:pPr>
                      <a:r>
                        <a:rPr lang="en-US" sz="900">
                          <a:effectLst/>
                        </a:rPr>
                        <a:t>Midpoint</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25400" marR="25400" marT="0" marB="0"/>
                </a:tc>
                <a:tc>
                  <a:txBody>
                    <a:bodyPr/>
                    <a:lstStyle/>
                    <a:p>
                      <a:pPr algn="ctr">
                        <a:lnSpc>
                          <a:spcPct val="107000"/>
                        </a:lnSpc>
                        <a:spcAft>
                          <a:spcPts val="800"/>
                        </a:spcAft>
                      </a:pPr>
                      <a:r>
                        <a:rPr lang="en-US" sz="900">
                          <a:effectLst/>
                        </a:rPr>
                        <a:t>Frequency</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25400" marR="25400" marT="0" marB="0"/>
                </a:tc>
                <a:tc>
                  <a:txBody>
                    <a:bodyPr/>
                    <a:lstStyle/>
                    <a:p>
                      <a:pPr algn="ctr">
                        <a:lnSpc>
                          <a:spcPct val="107000"/>
                        </a:lnSpc>
                        <a:spcAft>
                          <a:spcPts val="800"/>
                        </a:spcAft>
                      </a:pPr>
                      <a:r>
                        <a:rPr lang="en-US" sz="900">
                          <a:effectLst/>
                        </a:rPr>
                        <a:t>Frequency</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25400" marR="25400" marT="0" marB="0"/>
                </a:tc>
                <a:tc>
                  <a:txBody>
                    <a:bodyPr/>
                    <a:lstStyle/>
                    <a:p>
                      <a:pPr algn="ctr">
                        <a:lnSpc>
                          <a:spcPct val="107000"/>
                        </a:lnSpc>
                        <a:spcAft>
                          <a:spcPts val="800"/>
                        </a:spcAft>
                      </a:pPr>
                      <a:r>
                        <a:rPr lang="en-US" sz="900">
                          <a:effectLst/>
                        </a:rPr>
                        <a:t>Frequency</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25400" marR="25400" marT="0" marB="0"/>
                </a:tc>
                <a:tc>
                  <a:txBody>
                    <a:bodyPr/>
                    <a:lstStyle/>
                    <a:p>
                      <a:pPr algn="ctr">
                        <a:lnSpc>
                          <a:spcPct val="107000"/>
                        </a:lnSpc>
                        <a:spcAft>
                          <a:spcPts val="800"/>
                        </a:spcAft>
                      </a:pPr>
                      <a:r>
                        <a:rPr lang="en-US" sz="900">
                          <a:effectLst/>
                        </a:rPr>
                        <a:t>Frequency</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25400" marR="25400" marT="0" marB="0"/>
                </a:tc>
                <a:extLst>
                  <a:ext uri="{0D108BD9-81ED-4DB2-BD59-A6C34878D82A}">
                    <a16:rowId xmlns:a16="http://schemas.microsoft.com/office/drawing/2014/main" val="2880324635"/>
                  </a:ext>
                </a:extLst>
              </a:tr>
              <a:tr h="251989">
                <a:tc>
                  <a:txBody>
                    <a:bodyPr/>
                    <a:lstStyle/>
                    <a:p>
                      <a:pPr algn="ctr">
                        <a:lnSpc>
                          <a:spcPct val="107000"/>
                        </a:lnSpc>
                        <a:spcAft>
                          <a:spcPts val="800"/>
                        </a:spcAft>
                      </a:pPr>
                      <a:r>
                        <a:rPr lang="en-US" sz="9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25400" marR="25400" marT="0" marB="0"/>
                </a:tc>
                <a:tc>
                  <a:txBody>
                    <a:bodyPr/>
                    <a:lstStyle/>
                    <a:p>
                      <a:pPr algn="ctr">
                        <a:lnSpc>
                          <a:spcPct val="107000"/>
                        </a:lnSpc>
                        <a:spcAft>
                          <a:spcPts val="800"/>
                        </a:spcAft>
                      </a:pPr>
                      <a:r>
                        <a:rPr lang="en-US" sz="900">
                          <a:effectLst/>
                        </a:rPr>
                        <a:t>at or below</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25400" marR="25400" marT="0" marB="0"/>
                </a:tc>
                <a:tc>
                  <a:txBody>
                    <a:bodyPr/>
                    <a:lstStyle/>
                    <a:p>
                      <a:pPr algn="ctr">
                        <a:lnSpc>
                          <a:spcPct val="107000"/>
                        </a:lnSpc>
                        <a:spcAft>
                          <a:spcPts val="800"/>
                        </a:spcAft>
                      </a:pPr>
                      <a:r>
                        <a:rPr lang="en-US" sz="9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25400" marR="25400" marT="0" marB="0"/>
                </a:tc>
                <a:tc>
                  <a:txBody>
                    <a:bodyPr/>
                    <a:lstStyle/>
                    <a:p>
                      <a:pPr algn="ctr">
                        <a:lnSpc>
                          <a:spcPct val="107000"/>
                        </a:lnSpc>
                        <a:spcAft>
                          <a:spcPts val="800"/>
                        </a:spcAft>
                      </a:pPr>
                      <a:r>
                        <a:rPr lang="en-US" sz="9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25400" marR="25400" marT="0" marB="0"/>
                </a:tc>
                <a:tc>
                  <a:txBody>
                    <a:bodyPr/>
                    <a:lstStyle/>
                    <a:p>
                      <a:pPr algn="ctr">
                        <a:lnSpc>
                          <a:spcPct val="107000"/>
                        </a:lnSpc>
                        <a:spcAft>
                          <a:spcPts val="800"/>
                        </a:spcAft>
                      </a:pPr>
                      <a:r>
                        <a:rPr lang="en-US" sz="9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25400" marR="25400" marT="0" marB="0"/>
                </a:tc>
                <a:tc>
                  <a:txBody>
                    <a:bodyPr/>
                    <a:lstStyle/>
                    <a:p>
                      <a:pPr algn="ctr">
                        <a:lnSpc>
                          <a:spcPct val="107000"/>
                        </a:lnSpc>
                        <a:spcAft>
                          <a:spcPts val="800"/>
                        </a:spcAft>
                      </a:pPr>
                      <a:r>
                        <a:rPr lang="en-US" sz="900">
                          <a:effectLst/>
                        </a:rPr>
                        <a:t>0.0000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25400" marR="25400" marT="0" marB="0"/>
                </a:tc>
                <a:tc>
                  <a:txBody>
                    <a:bodyPr/>
                    <a:lstStyle/>
                    <a:p>
                      <a:pPr algn="ctr">
                        <a:lnSpc>
                          <a:spcPct val="107000"/>
                        </a:lnSpc>
                        <a:spcAft>
                          <a:spcPts val="800"/>
                        </a:spcAft>
                      </a:pPr>
                      <a:r>
                        <a:rPr lang="en-US" sz="9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25400" marR="25400" marT="0" marB="0"/>
                </a:tc>
                <a:tc>
                  <a:txBody>
                    <a:bodyPr/>
                    <a:lstStyle/>
                    <a:p>
                      <a:pPr algn="ctr">
                        <a:lnSpc>
                          <a:spcPct val="107000"/>
                        </a:lnSpc>
                        <a:spcAft>
                          <a:spcPts val="800"/>
                        </a:spcAft>
                      </a:pPr>
                      <a:r>
                        <a:rPr lang="en-US" sz="900">
                          <a:effectLst/>
                        </a:rPr>
                        <a:t>0.0000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25400" marR="25400" marT="0" marB="0"/>
                </a:tc>
                <a:extLst>
                  <a:ext uri="{0D108BD9-81ED-4DB2-BD59-A6C34878D82A}">
                    <a16:rowId xmlns:a16="http://schemas.microsoft.com/office/drawing/2014/main" val="1845168224"/>
                  </a:ext>
                </a:extLst>
              </a:tr>
              <a:tr h="251989">
                <a:tc>
                  <a:txBody>
                    <a:bodyPr/>
                    <a:lstStyle/>
                    <a:p>
                      <a:pPr algn="ctr">
                        <a:lnSpc>
                          <a:spcPct val="107000"/>
                        </a:lnSpc>
                        <a:spcAft>
                          <a:spcPts val="800"/>
                        </a:spcAft>
                      </a:pPr>
                      <a:r>
                        <a:rPr lang="en-US" sz="900">
                          <a:effectLst/>
                        </a:rPr>
                        <a:t>1</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25400" marR="25400" marT="0" marB="0"/>
                </a:tc>
                <a:tc>
                  <a:txBody>
                    <a:bodyPr/>
                    <a:lstStyle/>
                    <a:p>
                      <a:pPr algn="ctr">
                        <a:lnSpc>
                          <a:spcPct val="107000"/>
                        </a:lnSpc>
                        <a:spcAft>
                          <a:spcPts val="800"/>
                        </a:spcAft>
                      </a:pPr>
                      <a:r>
                        <a:rPr lang="en-US" sz="9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25400" marR="25400" marT="0" marB="0"/>
                </a:tc>
                <a:tc>
                  <a:txBody>
                    <a:bodyPr/>
                    <a:lstStyle/>
                    <a:p>
                      <a:pPr algn="ctr">
                        <a:lnSpc>
                          <a:spcPct val="107000"/>
                        </a:lnSpc>
                        <a:spcAft>
                          <a:spcPts val="800"/>
                        </a:spcAft>
                      </a:pPr>
                      <a:r>
                        <a:rPr lang="en-US" sz="900">
                          <a:effectLst/>
                        </a:rPr>
                        <a:t>1.6</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25400" marR="25400" marT="0" marB="0"/>
                </a:tc>
                <a:tc>
                  <a:txBody>
                    <a:bodyPr/>
                    <a:lstStyle/>
                    <a:p>
                      <a:pPr algn="ctr">
                        <a:lnSpc>
                          <a:spcPct val="107000"/>
                        </a:lnSpc>
                        <a:spcAft>
                          <a:spcPts val="800"/>
                        </a:spcAft>
                      </a:pPr>
                      <a:r>
                        <a:rPr lang="en-US" sz="900">
                          <a:effectLst/>
                        </a:rPr>
                        <a:t>0.8</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25400" marR="25400" marT="0" marB="0"/>
                </a:tc>
                <a:tc>
                  <a:txBody>
                    <a:bodyPr/>
                    <a:lstStyle/>
                    <a:p>
                      <a:pPr algn="ctr">
                        <a:lnSpc>
                          <a:spcPct val="107000"/>
                        </a:lnSpc>
                        <a:spcAft>
                          <a:spcPts val="800"/>
                        </a:spcAft>
                      </a:pPr>
                      <a:r>
                        <a:rPr lang="en-US" sz="900">
                          <a:effectLst/>
                        </a:rPr>
                        <a:t>3</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25400" marR="25400" marT="0" marB="0"/>
                </a:tc>
                <a:tc>
                  <a:txBody>
                    <a:bodyPr/>
                    <a:lstStyle/>
                    <a:p>
                      <a:pPr algn="ctr">
                        <a:lnSpc>
                          <a:spcPct val="107000"/>
                        </a:lnSpc>
                        <a:spcAft>
                          <a:spcPts val="800"/>
                        </a:spcAft>
                      </a:pPr>
                      <a:r>
                        <a:rPr lang="en-US" sz="900">
                          <a:effectLst/>
                        </a:rPr>
                        <a:t>0.0297</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25400" marR="25400" marT="0" marB="0"/>
                </a:tc>
                <a:tc>
                  <a:txBody>
                    <a:bodyPr/>
                    <a:lstStyle/>
                    <a:p>
                      <a:pPr algn="ctr">
                        <a:lnSpc>
                          <a:spcPct val="107000"/>
                        </a:lnSpc>
                        <a:spcAft>
                          <a:spcPts val="800"/>
                        </a:spcAft>
                      </a:pPr>
                      <a:r>
                        <a:rPr lang="en-US" sz="900">
                          <a:effectLst/>
                        </a:rPr>
                        <a:t>3</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25400" marR="25400" marT="0" marB="0"/>
                </a:tc>
                <a:tc>
                  <a:txBody>
                    <a:bodyPr/>
                    <a:lstStyle/>
                    <a:p>
                      <a:pPr algn="ctr">
                        <a:lnSpc>
                          <a:spcPct val="107000"/>
                        </a:lnSpc>
                        <a:spcAft>
                          <a:spcPts val="800"/>
                        </a:spcAft>
                      </a:pPr>
                      <a:r>
                        <a:rPr lang="en-US" sz="900">
                          <a:effectLst/>
                        </a:rPr>
                        <a:t>0.0297</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25400" marR="25400" marT="0" marB="0"/>
                </a:tc>
                <a:extLst>
                  <a:ext uri="{0D108BD9-81ED-4DB2-BD59-A6C34878D82A}">
                    <a16:rowId xmlns:a16="http://schemas.microsoft.com/office/drawing/2014/main" val="3126997292"/>
                  </a:ext>
                </a:extLst>
              </a:tr>
              <a:tr h="251989">
                <a:tc>
                  <a:txBody>
                    <a:bodyPr/>
                    <a:lstStyle/>
                    <a:p>
                      <a:pPr algn="ctr">
                        <a:lnSpc>
                          <a:spcPct val="107000"/>
                        </a:lnSpc>
                        <a:spcAft>
                          <a:spcPts val="800"/>
                        </a:spcAft>
                      </a:pPr>
                      <a:r>
                        <a:rPr lang="en-US" sz="900">
                          <a:effectLst/>
                        </a:rPr>
                        <a:t>2</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25400" marR="25400" marT="0" marB="0"/>
                </a:tc>
                <a:tc>
                  <a:txBody>
                    <a:bodyPr/>
                    <a:lstStyle/>
                    <a:p>
                      <a:pPr algn="ctr">
                        <a:lnSpc>
                          <a:spcPct val="107000"/>
                        </a:lnSpc>
                        <a:spcAft>
                          <a:spcPts val="800"/>
                        </a:spcAft>
                      </a:pPr>
                      <a:r>
                        <a:rPr lang="en-US" sz="900">
                          <a:effectLst/>
                        </a:rPr>
                        <a:t>1.6</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25400" marR="25400" marT="0" marB="0"/>
                </a:tc>
                <a:tc>
                  <a:txBody>
                    <a:bodyPr/>
                    <a:lstStyle/>
                    <a:p>
                      <a:pPr algn="ctr">
                        <a:lnSpc>
                          <a:spcPct val="107000"/>
                        </a:lnSpc>
                        <a:spcAft>
                          <a:spcPts val="800"/>
                        </a:spcAft>
                      </a:pPr>
                      <a:r>
                        <a:rPr lang="en-US" sz="900">
                          <a:effectLst/>
                        </a:rPr>
                        <a:t>3.2</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25400" marR="25400" marT="0" marB="0"/>
                </a:tc>
                <a:tc>
                  <a:txBody>
                    <a:bodyPr/>
                    <a:lstStyle/>
                    <a:p>
                      <a:pPr algn="ctr">
                        <a:lnSpc>
                          <a:spcPct val="107000"/>
                        </a:lnSpc>
                        <a:spcAft>
                          <a:spcPts val="800"/>
                        </a:spcAft>
                      </a:pPr>
                      <a:r>
                        <a:rPr lang="en-US" sz="900">
                          <a:effectLst/>
                        </a:rPr>
                        <a:t>2.4</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25400" marR="25400" marT="0" marB="0"/>
                </a:tc>
                <a:tc>
                  <a:txBody>
                    <a:bodyPr/>
                    <a:lstStyle/>
                    <a:p>
                      <a:pPr algn="ctr">
                        <a:lnSpc>
                          <a:spcPct val="107000"/>
                        </a:lnSpc>
                        <a:spcAft>
                          <a:spcPts val="800"/>
                        </a:spcAft>
                      </a:pPr>
                      <a:r>
                        <a:rPr lang="en-US" sz="900">
                          <a:effectLst/>
                        </a:rPr>
                        <a:t>60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25400" marR="25400" marT="0" marB="0"/>
                </a:tc>
                <a:tc>
                  <a:txBody>
                    <a:bodyPr/>
                    <a:lstStyle/>
                    <a:p>
                      <a:pPr algn="ctr">
                        <a:lnSpc>
                          <a:spcPct val="107000"/>
                        </a:lnSpc>
                        <a:spcAft>
                          <a:spcPts val="800"/>
                        </a:spcAft>
                      </a:pPr>
                      <a:r>
                        <a:rPr lang="en-US" sz="900">
                          <a:effectLst/>
                        </a:rPr>
                        <a:t>0.5941</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25400" marR="25400" marT="0" marB="0"/>
                </a:tc>
                <a:tc>
                  <a:txBody>
                    <a:bodyPr/>
                    <a:lstStyle/>
                    <a:p>
                      <a:pPr algn="ctr">
                        <a:lnSpc>
                          <a:spcPct val="107000"/>
                        </a:lnSpc>
                        <a:spcAft>
                          <a:spcPts val="800"/>
                        </a:spcAft>
                      </a:pPr>
                      <a:r>
                        <a:rPr lang="en-US" sz="900">
                          <a:effectLst/>
                        </a:rPr>
                        <a:t>63</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25400" marR="25400" marT="0" marB="0"/>
                </a:tc>
                <a:tc>
                  <a:txBody>
                    <a:bodyPr/>
                    <a:lstStyle/>
                    <a:p>
                      <a:pPr algn="ctr">
                        <a:lnSpc>
                          <a:spcPct val="107000"/>
                        </a:lnSpc>
                        <a:spcAft>
                          <a:spcPts val="800"/>
                        </a:spcAft>
                      </a:pPr>
                      <a:r>
                        <a:rPr lang="en-US" sz="900">
                          <a:effectLst/>
                        </a:rPr>
                        <a:t>0.6238</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25400" marR="25400" marT="0" marB="0"/>
                </a:tc>
                <a:extLst>
                  <a:ext uri="{0D108BD9-81ED-4DB2-BD59-A6C34878D82A}">
                    <a16:rowId xmlns:a16="http://schemas.microsoft.com/office/drawing/2014/main" val="232990681"/>
                  </a:ext>
                </a:extLst>
              </a:tr>
              <a:tr h="251989">
                <a:tc>
                  <a:txBody>
                    <a:bodyPr/>
                    <a:lstStyle/>
                    <a:p>
                      <a:pPr algn="ctr">
                        <a:lnSpc>
                          <a:spcPct val="107000"/>
                        </a:lnSpc>
                        <a:spcAft>
                          <a:spcPts val="800"/>
                        </a:spcAft>
                      </a:pPr>
                      <a:r>
                        <a:rPr lang="en-US" sz="900">
                          <a:effectLst/>
                        </a:rPr>
                        <a:t>3</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25400" marR="25400" marT="0" marB="0"/>
                </a:tc>
                <a:tc>
                  <a:txBody>
                    <a:bodyPr/>
                    <a:lstStyle/>
                    <a:p>
                      <a:pPr algn="ctr">
                        <a:lnSpc>
                          <a:spcPct val="107000"/>
                        </a:lnSpc>
                        <a:spcAft>
                          <a:spcPts val="800"/>
                        </a:spcAft>
                      </a:pPr>
                      <a:r>
                        <a:rPr lang="en-US" sz="900">
                          <a:effectLst/>
                        </a:rPr>
                        <a:t>3.2</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25400" marR="25400" marT="0" marB="0"/>
                </a:tc>
                <a:tc>
                  <a:txBody>
                    <a:bodyPr/>
                    <a:lstStyle/>
                    <a:p>
                      <a:pPr algn="ctr">
                        <a:lnSpc>
                          <a:spcPct val="107000"/>
                        </a:lnSpc>
                        <a:spcAft>
                          <a:spcPts val="800"/>
                        </a:spcAft>
                      </a:pPr>
                      <a:r>
                        <a:rPr lang="en-US" sz="900">
                          <a:effectLst/>
                        </a:rPr>
                        <a:t>4.8</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25400" marR="25400" marT="0" marB="0"/>
                </a:tc>
                <a:tc>
                  <a:txBody>
                    <a:bodyPr/>
                    <a:lstStyle/>
                    <a:p>
                      <a:pPr algn="ctr">
                        <a:lnSpc>
                          <a:spcPct val="107000"/>
                        </a:lnSpc>
                        <a:spcAft>
                          <a:spcPts val="800"/>
                        </a:spcAft>
                      </a:pPr>
                      <a:r>
                        <a:rPr lang="en-US" sz="900">
                          <a:effectLst/>
                        </a:rPr>
                        <a:t>4.0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25400" marR="25400" marT="0" marB="0"/>
                </a:tc>
                <a:tc>
                  <a:txBody>
                    <a:bodyPr/>
                    <a:lstStyle/>
                    <a:p>
                      <a:pPr algn="ctr">
                        <a:lnSpc>
                          <a:spcPct val="107000"/>
                        </a:lnSpc>
                        <a:spcAft>
                          <a:spcPts val="800"/>
                        </a:spcAft>
                      </a:pPr>
                      <a:r>
                        <a:rPr lang="en-US" sz="900">
                          <a:effectLst/>
                        </a:rPr>
                        <a:t>22</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25400" marR="25400" marT="0" marB="0"/>
                </a:tc>
                <a:tc>
                  <a:txBody>
                    <a:bodyPr/>
                    <a:lstStyle/>
                    <a:p>
                      <a:pPr algn="ctr">
                        <a:lnSpc>
                          <a:spcPct val="107000"/>
                        </a:lnSpc>
                        <a:spcAft>
                          <a:spcPts val="800"/>
                        </a:spcAft>
                      </a:pPr>
                      <a:r>
                        <a:rPr lang="en-US" sz="900">
                          <a:effectLst/>
                        </a:rPr>
                        <a:t>0.2178</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25400" marR="25400" marT="0" marB="0"/>
                </a:tc>
                <a:tc>
                  <a:txBody>
                    <a:bodyPr/>
                    <a:lstStyle/>
                    <a:p>
                      <a:pPr algn="ctr">
                        <a:lnSpc>
                          <a:spcPct val="107000"/>
                        </a:lnSpc>
                        <a:spcAft>
                          <a:spcPts val="800"/>
                        </a:spcAft>
                      </a:pPr>
                      <a:r>
                        <a:rPr lang="en-US" sz="900">
                          <a:effectLst/>
                        </a:rPr>
                        <a:t>85</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25400" marR="25400" marT="0" marB="0"/>
                </a:tc>
                <a:tc>
                  <a:txBody>
                    <a:bodyPr/>
                    <a:lstStyle/>
                    <a:p>
                      <a:pPr algn="ctr">
                        <a:lnSpc>
                          <a:spcPct val="107000"/>
                        </a:lnSpc>
                        <a:spcAft>
                          <a:spcPts val="800"/>
                        </a:spcAft>
                      </a:pPr>
                      <a:r>
                        <a:rPr lang="en-US" sz="900">
                          <a:effectLst/>
                        </a:rPr>
                        <a:t>0.8416</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25400" marR="25400" marT="0" marB="0"/>
                </a:tc>
                <a:extLst>
                  <a:ext uri="{0D108BD9-81ED-4DB2-BD59-A6C34878D82A}">
                    <a16:rowId xmlns:a16="http://schemas.microsoft.com/office/drawing/2014/main" val="637960445"/>
                  </a:ext>
                </a:extLst>
              </a:tr>
              <a:tr h="251989">
                <a:tc>
                  <a:txBody>
                    <a:bodyPr/>
                    <a:lstStyle/>
                    <a:p>
                      <a:pPr algn="ctr">
                        <a:lnSpc>
                          <a:spcPct val="107000"/>
                        </a:lnSpc>
                        <a:spcAft>
                          <a:spcPts val="800"/>
                        </a:spcAft>
                      </a:pPr>
                      <a:r>
                        <a:rPr lang="en-US" sz="900">
                          <a:effectLst/>
                        </a:rPr>
                        <a:t>4</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25400" marR="25400" marT="0" marB="0"/>
                </a:tc>
                <a:tc>
                  <a:txBody>
                    <a:bodyPr/>
                    <a:lstStyle/>
                    <a:p>
                      <a:pPr algn="ctr">
                        <a:lnSpc>
                          <a:spcPct val="107000"/>
                        </a:lnSpc>
                        <a:spcAft>
                          <a:spcPts val="800"/>
                        </a:spcAft>
                      </a:pPr>
                      <a:r>
                        <a:rPr lang="en-US" sz="900">
                          <a:effectLst/>
                        </a:rPr>
                        <a:t>4.8</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25400" marR="25400" marT="0" marB="0"/>
                </a:tc>
                <a:tc>
                  <a:txBody>
                    <a:bodyPr/>
                    <a:lstStyle/>
                    <a:p>
                      <a:pPr algn="ctr">
                        <a:lnSpc>
                          <a:spcPct val="107000"/>
                        </a:lnSpc>
                        <a:spcAft>
                          <a:spcPts val="800"/>
                        </a:spcAft>
                      </a:pPr>
                      <a:r>
                        <a:rPr lang="en-US" sz="900">
                          <a:effectLst/>
                        </a:rPr>
                        <a:t>6.4</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25400" marR="25400" marT="0" marB="0"/>
                </a:tc>
                <a:tc>
                  <a:txBody>
                    <a:bodyPr/>
                    <a:lstStyle/>
                    <a:p>
                      <a:pPr algn="ctr">
                        <a:lnSpc>
                          <a:spcPct val="107000"/>
                        </a:lnSpc>
                        <a:spcAft>
                          <a:spcPts val="800"/>
                        </a:spcAft>
                      </a:pPr>
                      <a:r>
                        <a:rPr lang="en-US" sz="900">
                          <a:effectLst/>
                        </a:rPr>
                        <a:t>5.6</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25400" marR="25400" marT="0" marB="0"/>
                </a:tc>
                <a:tc>
                  <a:txBody>
                    <a:bodyPr/>
                    <a:lstStyle/>
                    <a:p>
                      <a:pPr algn="ctr">
                        <a:lnSpc>
                          <a:spcPct val="107000"/>
                        </a:lnSpc>
                        <a:spcAft>
                          <a:spcPts val="800"/>
                        </a:spcAft>
                      </a:pPr>
                      <a:r>
                        <a:rPr lang="en-US" sz="900">
                          <a:effectLst/>
                        </a:rPr>
                        <a:t>16</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25400" marR="25400" marT="0" marB="0"/>
                </a:tc>
                <a:tc>
                  <a:txBody>
                    <a:bodyPr/>
                    <a:lstStyle/>
                    <a:p>
                      <a:pPr algn="ctr">
                        <a:lnSpc>
                          <a:spcPct val="107000"/>
                        </a:lnSpc>
                        <a:spcAft>
                          <a:spcPts val="800"/>
                        </a:spcAft>
                      </a:pPr>
                      <a:r>
                        <a:rPr lang="en-US" sz="900">
                          <a:effectLst/>
                        </a:rPr>
                        <a:t>0.1584</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25400" marR="25400" marT="0" marB="0"/>
                </a:tc>
                <a:tc>
                  <a:txBody>
                    <a:bodyPr/>
                    <a:lstStyle/>
                    <a:p>
                      <a:pPr algn="ctr">
                        <a:lnSpc>
                          <a:spcPct val="107000"/>
                        </a:lnSpc>
                        <a:spcAft>
                          <a:spcPts val="800"/>
                        </a:spcAft>
                      </a:pPr>
                      <a:r>
                        <a:rPr lang="en-US" sz="900">
                          <a:effectLst/>
                        </a:rPr>
                        <a:t>101</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25400" marR="25400" marT="0" marB="0"/>
                </a:tc>
                <a:tc>
                  <a:txBody>
                    <a:bodyPr/>
                    <a:lstStyle/>
                    <a:p>
                      <a:pPr algn="ctr">
                        <a:lnSpc>
                          <a:spcPct val="107000"/>
                        </a:lnSpc>
                        <a:spcAft>
                          <a:spcPts val="800"/>
                        </a:spcAft>
                      </a:pPr>
                      <a:r>
                        <a:rPr lang="en-US" sz="900">
                          <a:effectLst/>
                        </a:rPr>
                        <a:t>1.0000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25400" marR="25400" marT="0" marB="0"/>
                </a:tc>
                <a:extLst>
                  <a:ext uri="{0D108BD9-81ED-4DB2-BD59-A6C34878D82A}">
                    <a16:rowId xmlns:a16="http://schemas.microsoft.com/office/drawing/2014/main" val="2974713852"/>
                  </a:ext>
                </a:extLst>
              </a:tr>
              <a:tr h="251989">
                <a:tc>
                  <a:txBody>
                    <a:bodyPr/>
                    <a:lstStyle/>
                    <a:p>
                      <a:pPr algn="ctr">
                        <a:lnSpc>
                          <a:spcPct val="107000"/>
                        </a:lnSpc>
                        <a:spcAft>
                          <a:spcPts val="800"/>
                        </a:spcAft>
                      </a:pPr>
                      <a:r>
                        <a:rPr lang="en-US" sz="900">
                          <a:effectLst/>
                        </a:rPr>
                        <a:t>5</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25400" marR="25400" marT="0" marB="0"/>
                </a:tc>
                <a:tc>
                  <a:txBody>
                    <a:bodyPr/>
                    <a:lstStyle/>
                    <a:p>
                      <a:pPr algn="ctr">
                        <a:lnSpc>
                          <a:spcPct val="107000"/>
                        </a:lnSpc>
                        <a:spcAft>
                          <a:spcPts val="800"/>
                        </a:spcAft>
                      </a:pPr>
                      <a:r>
                        <a:rPr lang="en-US" sz="900">
                          <a:effectLst/>
                        </a:rPr>
                        <a:t>6.4</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25400" marR="25400" marT="0" marB="0"/>
                </a:tc>
                <a:tc>
                  <a:txBody>
                    <a:bodyPr/>
                    <a:lstStyle/>
                    <a:p>
                      <a:pPr algn="ctr">
                        <a:lnSpc>
                          <a:spcPct val="107000"/>
                        </a:lnSpc>
                        <a:spcAft>
                          <a:spcPts val="800"/>
                        </a:spcAft>
                      </a:pPr>
                      <a:r>
                        <a:rPr lang="en-US" sz="900">
                          <a:effectLst/>
                        </a:rPr>
                        <a:t>8.0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25400" marR="25400" marT="0" marB="0"/>
                </a:tc>
                <a:tc>
                  <a:txBody>
                    <a:bodyPr/>
                    <a:lstStyle/>
                    <a:p>
                      <a:pPr algn="ctr">
                        <a:lnSpc>
                          <a:spcPct val="107000"/>
                        </a:lnSpc>
                        <a:spcAft>
                          <a:spcPts val="800"/>
                        </a:spcAft>
                      </a:pPr>
                      <a:r>
                        <a:rPr lang="en-US" sz="900">
                          <a:effectLst/>
                        </a:rPr>
                        <a:t>7.2</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25400" marR="25400" marT="0" marB="0"/>
                </a:tc>
                <a:tc>
                  <a:txBody>
                    <a:bodyPr/>
                    <a:lstStyle/>
                    <a:p>
                      <a:pPr algn="ctr">
                        <a:lnSpc>
                          <a:spcPct val="107000"/>
                        </a:lnSpc>
                        <a:spcAft>
                          <a:spcPts val="800"/>
                        </a:spcAft>
                      </a:pPr>
                      <a:r>
                        <a:rPr lang="en-US" sz="9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25400" marR="25400" marT="0" marB="0"/>
                </a:tc>
                <a:tc>
                  <a:txBody>
                    <a:bodyPr/>
                    <a:lstStyle/>
                    <a:p>
                      <a:pPr algn="ctr">
                        <a:lnSpc>
                          <a:spcPct val="107000"/>
                        </a:lnSpc>
                        <a:spcAft>
                          <a:spcPts val="800"/>
                        </a:spcAft>
                      </a:pPr>
                      <a:r>
                        <a:rPr lang="en-US" sz="900">
                          <a:effectLst/>
                        </a:rPr>
                        <a:t>0.0000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25400" marR="25400" marT="0" marB="0"/>
                </a:tc>
                <a:tc>
                  <a:txBody>
                    <a:bodyPr/>
                    <a:lstStyle/>
                    <a:p>
                      <a:pPr algn="ctr">
                        <a:lnSpc>
                          <a:spcPct val="107000"/>
                        </a:lnSpc>
                        <a:spcAft>
                          <a:spcPts val="800"/>
                        </a:spcAft>
                      </a:pPr>
                      <a:r>
                        <a:rPr lang="en-US" sz="900">
                          <a:effectLst/>
                        </a:rPr>
                        <a:t>101</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25400" marR="25400" marT="0" marB="0"/>
                </a:tc>
                <a:tc>
                  <a:txBody>
                    <a:bodyPr/>
                    <a:lstStyle/>
                    <a:p>
                      <a:pPr algn="ctr">
                        <a:lnSpc>
                          <a:spcPct val="107000"/>
                        </a:lnSpc>
                        <a:spcAft>
                          <a:spcPts val="800"/>
                        </a:spcAft>
                      </a:pPr>
                      <a:r>
                        <a:rPr lang="en-US" sz="900">
                          <a:effectLst/>
                        </a:rPr>
                        <a:t>1.0000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25400" marR="25400" marT="0" marB="0"/>
                </a:tc>
                <a:extLst>
                  <a:ext uri="{0D108BD9-81ED-4DB2-BD59-A6C34878D82A}">
                    <a16:rowId xmlns:a16="http://schemas.microsoft.com/office/drawing/2014/main" val="3495837732"/>
                  </a:ext>
                </a:extLst>
              </a:tr>
              <a:tr h="251989">
                <a:tc>
                  <a:txBody>
                    <a:bodyPr/>
                    <a:lstStyle/>
                    <a:p>
                      <a:pPr algn="ctr">
                        <a:lnSpc>
                          <a:spcPct val="107000"/>
                        </a:lnSpc>
                        <a:spcAft>
                          <a:spcPts val="800"/>
                        </a:spcAft>
                      </a:pPr>
                      <a:r>
                        <a:rPr lang="en-US" sz="9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25400" marR="25400" marT="0" marB="0"/>
                </a:tc>
                <a:tc>
                  <a:txBody>
                    <a:bodyPr/>
                    <a:lstStyle/>
                    <a:p>
                      <a:pPr algn="ctr">
                        <a:lnSpc>
                          <a:spcPct val="107000"/>
                        </a:lnSpc>
                        <a:spcAft>
                          <a:spcPts val="800"/>
                        </a:spcAft>
                      </a:pPr>
                      <a:r>
                        <a:rPr lang="en-US" sz="900">
                          <a:effectLst/>
                        </a:rPr>
                        <a:t>above</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25400" marR="25400" marT="0" marB="0"/>
                </a:tc>
                <a:tc>
                  <a:txBody>
                    <a:bodyPr/>
                    <a:lstStyle/>
                    <a:p>
                      <a:pPr algn="ctr">
                        <a:lnSpc>
                          <a:spcPct val="107000"/>
                        </a:lnSpc>
                        <a:spcAft>
                          <a:spcPts val="800"/>
                        </a:spcAft>
                      </a:pPr>
                      <a:r>
                        <a:rPr lang="en-US" sz="900">
                          <a:effectLst/>
                        </a:rPr>
                        <a:t>8</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25400" marR="25400" marT="0" marB="0"/>
                </a:tc>
                <a:tc>
                  <a:txBody>
                    <a:bodyPr/>
                    <a:lstStyle/>
                    <a:p>
                      <a:pPr algn="ctr">
                        <a:lnSpc>
                          <a:spcPct val="107000"/>
                        </a:lnSpc>
                        <a:spcAft>
                          <a:spcPts val="800"/>
                        </a:spcAft>
                      </a:pPr>
                      <a:r>
                        <a:rPr lang="en-US" sz="9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25400" marR="25400" marT="0" marB="0"/>
                </a:tc>
                <a:tc>
                  <a:txBody>
                    <a:bodyPr/>
                    <a:lstStyle/>
                    <a:p>
                      <a:pPr algn="ctr">
                        <a:lnSpc>
                          <a:spcPct val="107000"/>
                        </a:lnSpc>
                        <a:spcAft>
                          <a:spcPts val="800"/>
                        </a:spcAft>
                      </a:pPr>
                      <a:r>
                        <a:rPr lang="en-US" sz="9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25400" marR="25400" marT="0" marB="0"/>
                </a:tc>
                <a:tc>
                  <a:txBody>
                    <a:bodyPr/>
                    <a:lstStyle/>
                    <a:p>
                      <a:pPr algn="ctr">
                        <a:lnSpc>
                          <a:spcPct val="107000"/>
                        </a:lnSpc>
                        <a:spcAft>
                          <a:spcPts val="800"/>
                        </a:spcAft>
                      </a:pPr>
                      <a:r>
                        <a:rPr lang="en-US" sz="900">
                          <a:effectLst/>
                        </a:rPr>
                        <a:t>0.0000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25400" marR="25400" marT="0" marB="0"/>
                </a:tc>
                <a:tc>
                  <a:txBody>
                    <a:bodyPr/>
                    <a:lstStyle/>
                    <a:p>
                      <a:pPr algn="ctr">
                        <a:lnSpc>
                          <a:spcPct val="107000"/>
                        </a:lnSpc>
                        <a:spcAft>
                          <a:spcPts val="800"/>
                        </a:spcAft>
                      </a:pPr>
                      <a:r>
                        <a:rPr lang="en-US" sz="900">
                          <a:effectLst/>
                        </a:rPr>
                        <a:t>101</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25400" marR="25400" marT="0" marB="0"/>
                </a:tc>
                <a:tc>
                  <a:txBody>
                    <a:bodyPr/>
                    <a:lstStyle/>
                    <a:p>
                      <a:pPr algn="ctr">
                        <a:lnSpc>
                          <a:spcPct val="107000"/>
                        </a:lnSpc>
                        <a:spcAft>
                          <a:spcPts val="800"/>
                        </a:spcAft>
                      </a:pPr>
                      <a:r>
                        <a:rPr lang="en-US" sz="900" dirty="0">
                          <a:effectLst/>
                        </a:rPr>
                        <a:t>1.0000</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25400" marR="25400" marT="0" marB="0"/>
                </a:tc>
                <a:extLst>
                  <a:ext uri="{0D108BD9-81ED-4DB2-BD59-A6C34878D82A}">
                    <a16:rowId xmlns:a16="http://schemas.microsoft.com/office/drawing/2014/main" val="4269761970"/>
                  </a:ext>
                </a:extLst>
              </a:tr>
            </a:tbl>
          </a:graphicData>
        </a:graphic>
      </p:graphicFrame>
      <p:sp>
        <p:nvSpPr>
          <p:cNvPr id="8" name="TextBox 7">
            <a:extLst>
              <a:ext uri="{FF2B5EF4-FFF2-40B4-BE49-F238E27FC236}">
                <a16:creationId xmlns:a16="http://schemas.microsoft.com/office/drawing/2014/main" id="{77D879F2-BAB5-4370-A621-0EC2A4B4EEED}"/>
              </a:ext>
            </a:extLst>
          </p:cNvPr>
          <p:cNvSpPr txBox="1"/>
          <p:nvPr/>
        </p:nvSpPr>
        <p:spPr>
          <a:xfrm>
            <a:off x="6705599" y="4219395"/>
            <a:ext cx="5191125" cy="2643865"/>
          </a:xfrm>
          <a:prstGeom prst="rect">
            <a:avLst/>
          </a:prstGeom>
          <a:noFill/>
        </p:spPr>
        <p:txBody>
          <a:bodyPr wrap="square" rtlCol="0">
            <a:spAutoFit/>
          </a:bodyPr>
          <a:lstStyle/>
          <a:p>
            <a:r>
              <a:rPr lang="en-US" sz="1600" b="1" u="sng" dirty="0">
                <a:solidFill>
                  <a:srgbClr val="FF0000"/>
                </a:solidFill>
                <a:latin typeface="Arial" panose="020B0604020202020204" pitchFamily="34" charset="0"/>
                <a:cs typeface="Arial" panose="020B0604020202020204" pitchFamily="34" charset="0"/>
              </a:rPr>
              <a:t>Interpretation:</a:t>
            </a:r>
          </a:p>
          <a:p>
            <a:endParaRPr lang="en-US" sz="1600" dirty="0">
              <a:solidFill>
                <a:srgbClr val="FF0000"/>
              </a:solidFill>
              <a:latin typeface="Arial" panose="020B0604020202020204" pitchFamily="34" charset="0"/>
              <a:cs typeface="Arial" panose="020B0604020202020204" pitchFamily="34" charset="0"/>
            </a:endParaRPr>
          </a:p>
          <a:p>
            <a:pPr>
              <a:lnSpc>
                <a:spcPct val="107000"/>
              </a:lnSpc>
              <a:spcAft>
                <a:spcPts val="800"/>
              </a:spcAft>
              <a:tabLst>
                <a:tab pos="1190625" algn="l"/>
              </a:tabLst>
            </a:pPr>
            <a:r>
              <a:rPr lang="en-US" sz="1600" dirty="0">
                <a:solidFill>
                  <a:srgbClr val="FF0000"/>
                </a:solidFill>
                <a:effectLst/>
                <a:latin typeface="Arial" panose="020B0604020202020204" pitchFamily="34" charset="0"/>
                <a:ea typeface="Calibri" panose="020F0502020204030204" pitchFamily="34" charset="0"/>
                <a:cs typeface="Arial" panose="020B0604020202020204" pitchFamily="34" charset="0"/>
              </a:rPr>
              <a:t>The shape of the distribution (histogram) “number of courses” is skewed to the right.</a:t>
            </a:r>
            <a:r>
              <a:rPr lang="en-IN" sz="1600" dirty="0">
                <a:solidFill>
                  <a:srgbClr val="FF0000"/>
                </a:solidFill>
                <a:latin typeface="Arial" panose="020B0604020202020204" pitchFamily="34" charset="0"/>
                <a:ea typeface="Calibri" panose="020F0502020204030204" pitchFamily="34" charset="0"/>
                <a:cs typeface="Arial" panose="020B0604020202020204" pitchFamily="34" charset="0"/>
              </a:rPr>
              <a:t> </a:t>
            </a:r>
            <a:r>
              <a:rPr lang="en-US" sz="1600" dirty="0">
                <a:solidFill>
                  <a:srgbClr val="FF0000"/>
                </a:solidFill>
                <a:effectLst/>
                <a:latin typeface="Arial" panose="020B0604020202020204" pitchFamily="34" charset="0"/>
                <a:ea typeface="Calibri" panose="020F0502020204030204" pitchFamily="34" charset="0"/>
                <a:cs typeface="Arial" panose="020B0604020202020204" pitchFamily="34" charset="0"/>
              </a:rPr>
              <a:t>The median number of courses in the sample was 3, and sample mean was approximately 3.5</a:t>
            </a:r>
            <a:r>
              <a:rPr lang="en-IN" sz="1600" dirty="0">
                <a:solidFill>
                  <a:srgbClr val="FF0000"/>
                </a:solidFill>
                <a:latin typeface="Arial" panose="020B0604020202020204" pitchFamily="34" charset="0"/>
                <a:ea typeface="Calibri" panose="020F0502020204030204" pitchFamily="34" charset="0"/>
                <a:cs typeface="Arial" panose="020B0604020202020204" pitchFamily="34" charset="0"/>
              </a:rPr>
              <a:t> </a:t>
            </a:r>
            <a:r>
              <a:rPr lang="en-US" sz="1600" dirty="0">
                <a:solidFill>
                  <a:srgbClr val="FF0000"/>
                </a:solidFill>
                <a:effectLst/>
                <a:latin typeface="Arial" panose="020B0604020202020204" pitchFamily="34" charset="0"/>
                <a:ea typeface="Calibri" panose="020F0502020204030204" pitchFamily="34" charset="0"/>
                <a:cs typeface="Arial" panose="020B0604020202020204" pitchFamily="34" charset="0"/>
              </a:rPr>
              <a:t>The IQR was 1 course. The standard deviation was 1.025 courses. The number of courses ranged from 1 to 6. There are no outliers.</a:t>
            </a:r>
            <a:endParaRPr lang="en-IN" sz="1600" dirty="0">
              <a:solidFill>
                <a:srgbClr val="FF0000"/>
              </a:solidFill>
              <a:effectLst/>
              <a:latin typeface="Arial" panose="020B0604020202020204" pitchFamily="34" charset="0"/>
              <a:ea typeface="Calibri" panose="020F0502020204030204" pitchFamily="34" charset="0"/>
              <a:cs typeface="Arial" panose="020B0604020202020204" pitchFamily="34" charset="0"/>
            </a:endParaRPr>
          </a:p>
          <a:p>
            <a:endParaRPr lang="en-IN" dirty="0"/>
          </a:p>
        </p:txBody>
      </p:sp>
      <p:pic>
        <p:nvPicPr>
          <p:cNvPr id="9" name="v3">
            <a:hlinkClick r:id="" action="ppaction://media"/>
            <a:extLst>
              <a:ext uri="{FF2B5EF4-FFF2-40B4-BE49-F238E27FC236}">
                <a16:creationId xmlns:a16="http://schemas.microsoft.com/office/drawing/2014/main" id="{599BBA4E-15BA-4D7D-AD69-699BC3B3C716}"/>
              </a:ext>
            </a:extLst>
          </p:cNvPr>
          <p:cNvPicPr>
            <a:picLocks noChangeAspect="1"/>
          </p:cNvPicPr>
          <p:nvPr>
            <a:audioFile r:link="rId1"/>
            <p:extLst>
              <p:ext uri="{DAA4B4D4-6D71-4841-9C94-3DE7FCFB9230}">
                <p14:media xmlns:p14="http://schemas.microsoft.com/office/powerpoint/2010/main" r:embed="rId2">
                  <p14:trim st="11200"/>
                </p14:media>
              </p:ext>
            </p:extLst>
          </p:nvPr>
        </p:nvPicPr>
        <p:blipFill>
          <a:blip r:embed="rId6"/>
          <a:stretch>
            <a:fillRect/>
          </a:stretch>
        </p:blipFill>
        <p:spPr>
          <a:xfrm>
            <a:off x="11687174" y="46703"/>
            <a:ext cx="406400" cy="406400"/>
          </a:xfrm>
          <a:prstGeom prst="rect">
            <a:avLst/>
          </a:prstGeom>
        </p:spPr>
      </p:pic>
    </p:spTree>
    <p:extLst>
      <p:ext uri="{BB962C8B-B14F-4D97-AF65-F5344CB8AC3E}">
        <p14:creationId xmlns:p14="http://schemas.microsoft.com/office/powerpoint/2010/main" val="3817784129"/>
      </p:ext>
    </p:extLst>
  </p:cSld>
  <p:clrMapOvr>
    <a:masterClrMapping/>
  </p:clrMapOvr>
  <mc:AlternateContent xmlns:mc="http://schemas.openxmlformats.org/markup-compatibility/2006" xmlns:p14="http://schemas.microsoft.com/office/powerpoint/2010/main">
    <mc:Choice Requires="p14">
      <p:transition spd="med" p14:dur="700" advTm="47380">
        <p:fade/>
      </p:transition>
    </mc:Choice>
    <mc:Fallback xmlns="">
      <p:transition spd="med" advTm="4738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47360"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9"/>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1117</TotalTime>
  <Words>2421</Words>
  <Application>Microsoft Office PowerPoint</Application>
  <PresentationFormat>Widescreen</PresentationFormat>
  <Paragraphs>729</Paragraphs>
  <Slides>21</Slides>
  <Notes>1</Notes>
  <HiddenSlides>0</HiddenSlides>
  <MMClips>16</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21</vt:i4>
      </vt:variant>
    </vt:vector>
  </HeadingPairs>
  <TitlesOfParts>
    <vt:vector size="25" baseType="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Mehak Chatrath</dc:creator>
  <cp:lastModifiedBy>Mehak Chatrath</cp:lastModifiedBy>
  <cp:revision>40</cp:revision>
  <dcterms:created xsi:type="dcterms:W3CDTF">2021-11-29T05:24:13Z</dcterms:created>
  <dcterms:modified xsi:type="dcterms:W3CDTF">2021-12-14T05:20:54Z</dcterms:modified>
</cp:coreProperties>
</file>